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8" r:id="rId5"/>
  </p:sldMasterIdLst>
  <p:sldIdLst>
    <p:sldId id="256" r:id="rId6"/>
    <p:sldId id="257" r:id="rId7"/>
    <p:sldId id="258" r:id="rId8"/>
    <p:sldId id="259" r:id="rId9"/>
    <p:sldId id="277" r:id="rId10"/>
    <p:sldId id="260" r:id="rId11"/>
    <p:sldId id="269" r:id="rId12"/>
    <p:sldId id="265" r:id="rId13"/>
    <p:sldId id="261" r:id="rId14"/>
    <p:sldId id="274" r:id="rId15"/>
    <p:sldId id="262" r:id="rId16"/>
    <p:sldId id="275" r:id="rId17"/>
    <p:sldId id="263" r:id="rId18"/>
    <p:sldId id="264" r:id="rId19"/>
    <p:sldId id="273" r:id="rId20"/>
    <p:sldId id="266" r:id="rId21"/>
    <p:sldId id="267" r:id="rId22"/>
    <p:sldId id="268" r:id="rId23"/>
    <p:sldId id="278" r:id="rId24"/>
    <p:sldId id="276" r:id="rId25"/>
    <p:sldId id="272" r:id="rId26"/>
    <p:sldId id="271"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CD3EE-5D35-20C3-2F1E-BED5CD972D7C}" v="1317" dt="2023-05-01T05:54:04.506"/>
    <p1510:client id="{5CDE1090-28F7-4CD7-95C3-BC9EAFE5915B}" v="140" vWet="141" dt="2023-04-30T21:24:03.536"/>
    <p1510:client id="{79AF4334-F1B5-4308-A382-4BF6A05BE4E2}" v="1662" dt="2023-05-01T20:08:27.685"/>
    <p1510:client id="{7E7A5F0B-A4CC-EB08-6CF0-8B6033AED179}" v="1115" vWet="1116" dt="2023-05-01T20:04:04.479"/>
    <p1510:client id="{E80ED431-C522-6685-7E84-5109F862F7DD}" v="43" dt="2023-05-01T00:19:20.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15"/>
    <p:restoredTop sz="96327"/>
  </p:normalViewPr>
  <p:slideViewPr>
    <p:cSldViewPr snapToGrid="0" snapToObjects="1">
      <p:cViewPr varScale="1">
        <p:scale>
          <a:sx n="78" d="100"/>
          <a:sy n="78" d="100"/>
        </p:scale>
        <p:origin x="96"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30.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4/30/2023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4/30/2023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4/30/2023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4/30/2023</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4/30/2023</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4/30/2023</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archive.ics.uci.edu/ml/datasets/covertyp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lstStyle/>
          <a:p>
            <a:r>
              <a:rPr lang="en-US" dirty="0"/>
              <a:t>Forest Cover Prediction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a:lstStyle/>
          <a:p>
            <a:pPr algn="ctr"/>
            <a:r>
              <a:rPr lang="en-US" dirty="0">
                <a:solidFill>
                  <a:schemeClr val="bg1"/>
                </a:solidFill>
              </a:rPr>
              <a:t>Group-7</a:t>
            </a:r>
          </a:p>
          <a:p>
            <a:pPr algn="ctr"/>
            <a:r>
              <a:rPr lang="en-US" dirty="0">
                <a:solidFill>
                  <a:schemeClr val="bg1"/>
                </a:solidFill>
              </a:rPr>
              <a:t>Akhil Bharadwaj</a:t>
            </a:r>
          </a:p>
          <a:p>
            <a:pPr algn="ctr"/>
            <a:r>
              <a:rPr lang="en-US" dirty="0">
                <a:solidFill>
                  <a:schemeClr val="bg1"/>
                </a:solidFill>
              </a:rPr>
              <a:t>Yashwant </a:t>
            </a:r>
            <a:r>
              <a:rPr lang="en-US" dirty="0" err="1">
                <a:solidFill>
                  <a:schemeClr val="bg1"/>
                </a:solidFill>
              </a:rPr>
              <a:t>Bhaidkar</a:t>
            </a:r>
            <a:endParaRPr lang="en-US" dirty="0">
              <a:solidFill>
                <a:schemeClr val="bg1"/>
              </a:solidFill>
            </a:endParaRP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CBAC7A6D-2229-A91E-7ADB-96AC3C33B1D6}"/>
              </a:ext>
            </a:extLst>
          </p:cNvPr>
          <p:cNvPicPr>
            <a:picLocks noGrp="1" noChangeAspect="1"/>
          </p:cNvPicPr>
          <p:nvPr>
            <p:ph idx="13"/>
          </p:nvPr>
        </p:nvPicPr>
        <p:blipFill rotWithShape="1">
          <a:blip r:embed="rId2"/>
          <a:srcRect r="17538" b="-641"/>
          <a:stretch/>
        </p:blipFill>
        <p:spPr>
          <a:xfrm>
            <a:off x="2746368" y="1267758"/>
            <a:ext cx="5751684" cy="1687147"/>
          </a:xfrm>
        </p:spPr>
      </p:pic>
      <p:sp>
        <p:nvSpPr>
          <p:cNvPr id="3" name="Title 2">
            <a:extLst>
              <a:ext uri="{FF2B5EF4-FFF2-40B4-BE49-F238E27FC236}">
                <a16:creationId xmlns:a16="http://schemas.microsoft.com/office/drawing/2014/main" id="{6F1D1429-732E-7395-E767-44D3109199CB}"/>
              </a:ext>
            </a:extLst>
          </p:cNvPr>
          <p:cNvSpPr>
            <a:spLocks noGrp="1"/>
          </p:cNvSpPr>
          <p:nvPr>
            <p:ph type="title"/>
          </p:nvPr>
        </p:nvSpPr>
        <p:spPr>
          <a:xfrm>
            <a:off x="201194" y="86332"/>
            <a:ext cx="10499463" cy="682322"/>
          </a:xfrm>
        </p:spPr>
        <p:txBody>
          <a:bodyPr>
            <a:normAutofit/>
          </a:bodyPr>
          <a:lstStyle/>
          <a:p>
            <a:r>
              <a:rPr lang="en-US"/>
              <a:t>Observations about the soil Features</a:t>
            </a:r>
          </a:p>
        </p:txBody>
      </p:sp>
      <p:pic>
        <p:nvPicPr>
          <p:cNvPr id="6" name="Picture 6" descr="Graphical user interface, text&#10;&#10;Description automatically generated">
            <a:extLst>
              <a:ext uri="{FF2B5EF4-FFF2-40B4-BE49-F238E27FC236}">
                <a16:creationId xmlns:a16="http://schemas.microsoft.com/office/drawing/2014/main" id="{F99DD98C-D895-C529-25CB-6A7E8EE514AD}"/>
              </a:ext>
            </a:extLst>
          </p:cNvPr>
          <p:cNvPicPr>
            <a:picLocks noChangeAspect="1"/>
          </p:cNvPicPr>
          <p:nvPr/>
        </p:nvPicPr>
        <p:blipFill rotWithShape="1">
          <a:blip r:embed="rId3"/>
          <a:srcRect r="16313" b="-990"/>
          <a:stretch/>
        </p:blipFill>
        <p:spPr>
          <a:xfrm>
            <a:off x="1600506" y="3212629"/>
            <a:ext cx="8043957" cy="1102568"/>
          </a:xfrm>
          <a:prstGeom prst="rect">
            <a:avLst/>
          </a:prstGeom>
        </p:spPr>
      </p:pic>
      <p:sp>
        <p:nvSpPr>
          <p:cNvPr id="7" name="TextBox 6">
            <a:extLst>
              <a:ext uri="{FF2B5EF4-FFF2-40B4-BE49-F238E27FC236}">
                <a16:creationId xmlns:a16="http://schemas.microsoft.com/office/drawing/2014/main" id="{33EF07F5-9BA4-2AEE-CECC-88853E182DFB}"/>
              </a:ext>
            </a:extLst>
          </p:cNvPr>
          <p:cNvSpPr txBox="1"/>
          <p:nvPr/>
        </p:nvSpPr>
        <p:spPr>
          <a:xfrm>
            <a:off x="2519429" y="4738352"/>
            <a:ext cx="655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Some of the soil types are sharing the same soil Family</a:t>
            </a:r>
          </a:p>
        </p:txBody>
      </p:sp>
    </p:spTree>
    <p:extLst>
      <p:ext uri="{BB962C8B-B14F-4D97-AF65-F5344CB8AC3E}">
        <p14:creationId xmlns:p14="http://schemas.microsoft.com/office/powerpoint/2010/main" val="1470286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C2E8E-C69A-8423-D6C5-B7D448DA3E54}"/>
              </a:ext>
            </a:extLst>
          </p:cNvPr>
          <p:cNvSpPr>
            <a:spLocks noGrp="1"/>
          </p:cNvSpPr>
          <p:nvPr>
            <p:ph type="title"/>
          </p:nvPr>
        </p:nvSpPr>
        <p:spPr>
          <a:xfrm>
            <a:off x="836195" y="104475"/>
            <a:ext cx="10517605" cy="646036"/>
          </a:xfrm>
        </p:spPr>
        <p:txBody>
          <a:bodyPr/>
          <a:lstStyle/>
          <a:p>
            <a:r>
              <a:rPr lang="en-US"/>
              <a:t>Feature Engineering – Soil Orders</a:t>
            </a:r>
          </a:p>
        </p:txBody>
      </p:sp>
      <p:pic>
        <p:nvPicPr>
          <p:cNvPr id="9" name="Picture 9" descr="A picture containing timeline&#10;&#10;Description automatically generated">
            <a:extLst>
              <a:ext uri="{FF2B5EF4-FFF2-40B4-BE49-F238E27FC236}">
                <a16:creationId xmlns:a16="http://schemas.microsoft.com/office/drawing/2014/main" id="{0C08AC27-5AC7-E50B-F23B-20C11CFD444C}"/>
              </a:ext>
            </a:extLst>
          </p:cNvPr>
          <p:cNvPicPr>
            <a:picLocks noGrp="1" noChangeAspect="1"/>
          </p:cNvPicPr>
          <p:nvPr>
            <p:ph idx="13"/>
          </p:nvPr>
        </p:nvPicPr>
        <p:blipFill>
          <a:blip r:embed="rId2"/>
          <a:stretch>
            <a:fillRect/>
          </a:stretch>
        </p:blipFill>
        <p:spPr>
          <a:xfrm>
            <a:off x="5011776" y="1149484"/>
            <a:ext cx="6869237" cy="3775015"/>
          </a:xfrm>
        </p:spPr>
      </p:pic>
      <p:pic>
        <p:nvPicPr>
          <p:cNvPr id="10" name="Picture 10" descr="Diagram&#10;&#10;Description automatically generated">
            <a:extLst>
              <a:ext uri="{FF2B5EF4-FFF2-40B4-BE49-F238E27FC236}">
                <a16:creationId xmlns:a16="http://schemas.microsoft.com/office/drawing/2014/main" id="{675CE5AF-1BE4-0582-06E2-72DDE3371C58}"/>
              </a:ext>
            </a:extLst>
          </p:cNvPr>
          <p:cNvPicPr>
            <a:picLocks noChangeAspect="1"/>
          </p:cNvPicPr>
          <p:nvPr/>
        </p:nvPicPr>
        <p:blipFill>
          <a:blip r:embed="rId3"/>
          <a:stretch>
            <a:fillRect/>
          </a:stretch>
        </p:blipFill>
        <p:spPr>
          <a:xfrm>
            <a:off x="485104" y="1147555"/>
            <a:ext cx="4159876" cy="3779427"/>
          </a:xfrm>
          <a:prstGeom prst="rect">
            <a:avLst/>
          </a:prstGeom>
        </p:spPr>
      </p:pic>
    </p:spTree>
    <p:extLst>
      <p:ext uri="{BB962C8B-B14F-4D97-AF65-F5344CB8AC3E}">
        <p14:creationId xmlns:p14="http://schemas.microsoft.com/office/powerpoint/2010/main" val="397619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568EF-0476-27D2-D366-1C1DA957355B}"/>
              </a:ext>
            </a:extLst>
          </p:cNvPr>
          <p:cNvSpPr>
            <a:spLocks noGrp="1"/>
          </p:cNvSpPr>
          <p:nvPr>
            <p:ph type="title"/>
          </p:nvPr>
        </p:nvSpPr>
        <p:spPr>
          <a:xfrm>
            <a:off x="736281" y="192377"/>
            <a:ext cx="10499463" cy="1022052"/>
          </a:xfrm>
        </p:spPr>
        <p:txBody>
          <a:bodyPr>
            <a:normAutofit/>
          </a:bodyPr>
          <a:lstStyle/>
          <a:p>
            <a:r>
              <a:rPr lang="en-US" sz="4400"/>
              <a:t>Feature Engineering – Soil Orders</a:t>
            </a:r>
            <a:endParaRPr lang="en-US" sz="4400" b="0"/>
          </a:p>
          <a:p>
            <a:endParaRPr lang="en-US"/>
          </a:p>
        </p:txBody>
      </p:sp>
      <p:sp>
        <p:nvSpPr>
          <p:cNvPr id="6" name="Content Placeholder 5">
            <a:extLst>
              <a:ext uri="{FF2B5EF4-FFF2-40B4-BE49-F238E27FC236}">
                <a16:creationId xmlns:a16="http://schemas.microsoft.com/office/drawing/2014/main" id="{0581E396-2359-AFE5-61A0-C3B37746F4A6}"/>
              </a:ext>
            </a:extLst>
          </p:cNvPr>
          <p:cNvSpPr>
            <a:spLocks noGrp="1"/>
          </p:cNvSpPr>
          <p:nvPr>
            <p:ph idx="13"/>
          </p:nvPr>
        </p:nvSpPr>
        <p:spPr>
          <a:xfrm>
            <a:off x="76200" y="902640"/>
            <a:ext cx="12018134" cy="4558478"/>
          </a:xfrm>
        </p:spPr>
        <p:txBody>
          <a:bodyPr vert="horz" lIns="91440" tIns="45720" rIns="91440" bIns="45720" rtlCol="0" anchor="t">
            <a:normAutofit/>
          </a:bodyPr>
          <a:lstStyle/>
          <a:p>
            <a:endParaRPr lang="en-US"/>
          </a:p>
          <a:p>
            <a:endParaRPr lang="en-US"/>
          </a:p>
          <a:p>
            <a:endParaRPr lang="en-US"/>
          </a:p>
        </p:txBody>
      </p:sp>
      <p:pic>
        <p:nvPicPr>
          <p:cNvPr id="8" name="Picture 8" descr="Diagram&#10;&#10;Description automatically generated">
            <a:extLst>
              <a:ext uri="{FF2B5EF4-FFF2-40B4-BE49-F238E27FC236}">
                <a16:creationId xmlns:a16="http://schemas.microsoft.com/office/drawing/2014/main" id="{90E5457D-4A15-9175-FDD6-E6A8ED28B53C}"/>
              </a:ext>
            </a:extLst>
          </p:cNvPr>
          <p:cNvPicPr>
            <a:picLocks noChangeAspect="1"/>
          </p:cNvPicPr>
          <p:nvPr/>
        </p:nvPicPr>
        <p:blipFill>
          <a:blip r:embed="rId2"/>
          <a:stretch>
            <a:fillRect/>
          </a:stretch>
        </p:blipFill>
        <p:spPr>
          <a:xfrm>
            <a:off x="141667" y="2026748"/>
            <a:ext cx="7562044" cy="2729376"/>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DFB1199E-C320-41E8-9A44-5DACBD2F43CB}"/>
              </a:ext>
            </a:extLst>
          </p:cNvPr>
          <p:cNvPicPr>
            <a:picLocks noChangeAspect="1"/>
          </p:cNvPicPr>
          <p:nvPr/>
        </p:nvPicPr>
        <p:blipFill rotWithShape="1">
          <a:blip r:embed="rId3"/>
          <a:srcRect r="28180" b="-348"/>
          <a:stretch/>
        </p:blipFill>
        <p:spPr>
          <a:xfrm>
            <a:off x="7858259" y="1763790"/>
            <a:ext cx="3943416" cy="3094316"/>
          </a:xfrm>
          <a:prstGeom prst="rect">
            <a:avLst/>
          </a:prstGeom>
        </p:spPr>
      </p:pic>
      <p:sp>
        <p:nvSpPr>
          <p:cNvPr id="10" name="TextBox 9">
            <a:extLst>
              <a:ext uri="{FF2B5EF4-FFF2-40B4-BE49-F238E27FC236}">
                <a16:creationId xmlns:a16="http://schemas.microsoft.com/office/drawing/2014/main" id="{7FE9F323-0468-827F-F059-BA3E9218131E}"/>
              </a:ext>
            </a:extLst>
          </p:cNvPr>
          <p:cNvSpPr txBox="1"/>
          <p:nvPr/>
        </p:nvSpPr>
        <p:spPr>
          <a:xfrm>
            <a:off x="2023055" y="1022260"/>
            <a:ext cx="3139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Results From soil data explorer</a:t>
            </a:r>
          </a:p>
        </p:txBody>
      </p:sp>
      <p:sp>
        <p:nvSpPr>
          <p:cNvPr id="11" name="TextBox 10">
            <a:extLst>
              <a:ext uri="{FF2B5EF4-FFF2-40B4-BE49-F238E27FC236}">
                <a16:creationId xmlns:a16="http://schemas.microsoft.com/office/drawing/2014/main" id="{8801940E-AE85-19D6-2858-9D902BE6AE72}"/>
              </a:ext>
            </a:extLst>
          </p:cNvPr>
          <p:cNvSpPr txBox="1"/>
          <p:nvPr/>
        </p:nvSpPr>
        <p:spPr>
          <a:xfrm>
            <a:off x="8258576" y="979330"/>
            <a:ext cx="31392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Soil order and family mapping on soilweb.com </a:t>
            </a:r>
            <a:endParaRPr lang="en-US"/>
          </a:p>
        </p:txBody>
      </p:sp>
      <p:sp>
        <p:nvSpPr>
          <p:cNvPr id="2" name="TextBox 1">
            <a:extLst>
              <a:ext uri="{FF2B5EF4-FFF2-40B4-BE49-F238E27FC236}">
                <a16:creationId xmlns:a16="http://schemas.microsoft.com/office/drawing/2014/main" id="{B105E782-D32B-4E62-E539-BA3A91F8CC83}"/>
              </a:ext>
            </a:extLst>
          </p:cNvPr>
          <p:cNvSpPr txBox="1"/>
          <p:nvPr/>
        </p:nvSpPr>
        <p:spPr>
          <a:xfrm>
            <a:off x="8813979" y="3018485"/>
            <a:ext cx="1046408" cy="268309"/>
          </a:xfrm>
          <a:prstGeom prst="rect">
            <a:avLst/>
          </a:prstGeom>
          <a:noFill/>
          <a:ln w="57150">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1C71E6A-2321-BB6F-8C3D-9089E5F550EA}"/>
              </a:ext>
            </a:extLst>
          </p:cNvPr>
          <p:cNvSpPr txBox="1"/>
          <p:nvPr/>
        </p:nvSpPr>
        <p:spPr>
          <a:xfrm>
            <a:off x="7780986" y="2052570"/>
            <a:ext cx="1583028" cy="389049"/>
          </a:xfrm>
          <a:prstGeom prst="rect">
            <a:avLst/>
          </a:prstGeom>
          <a:no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5617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FE6ACE2A-37C7-B4E5-C778-826A4B4CF569}"/>
              </a:ext>
            </a:extLst>
          </p:cNvPr>
          <p:cNvPicPr>
            <a:picLocks noGrp="1" noChangeAspect="1"/>
          </p:cNvPicPr>
          <p:nvPr>
            <p:ph idx="13"/>
          </p:nvPr>
        </p:nvPicPr>
        <p:blipFill rotWithShape="1">
          <a:blip r:embed="rId2"/>
          <a:srcRect l="1998" t="10744"/>
          <a:stretch/>
        </p:blipFill>
        <p:spPr>
          <a:xfrm>
            <a:off x="1276749" y="1520026"/>
            <a:ext cx="9343491" cy="981645"/>
          </a:xfrm>
        </p:spPr>
      </p:pic>
      <p:sp>
        <p:nvSpPr>
          <p:cNvPr id="3" name="Title 2">
            <a:extLst>
              <a:ext uri="{FF2B5EF4-FFF2-40B4-BE49-F238E27FC236}">
                <a16:creationId xmlns:a16="http://schemas.microsoft.com/office/drawing/2014/main" id="{0F227AF5-56FC-2771-B0B8-4438215AE87C}"/>
              </a:ext>
            </a:extLst>
          </p:cNvPr>
          <p:cNvSpPr>
            <a:spLocks noGrp="1"/>
          </p:cNvSpPr>
          <p:nvPr>
            <p:ph type="title"/>
          </p:nvPr>
        </p:nvSpPr>
        <p:spPr>
          <a:xfrm>
            <a:off x="836195" y="304046"/>
            <a:ext cx="10517605" cy="827465"/>
          </a:xfrm>
        </p:spPr>
        <p:txBody>
          <a:bodyPr>
            <a:normAutofit/>
          </a:bodyPr>
          <a:lstStyle/>
          <a:p>
            <a:r>
              <a:rPr lang="en-US" dirty="0"/>
              <a:t>Feature Engineering – Soil Orders</a:t>
            </a:r>
            <a:endParaRPr lang="en-US" b="0" dirty="0"/>
          </a:p>
          <a:p>
            <a:endParaRPr lang="en-IN" dirty="0"/>
          </a:p>
        </p:txBody>
      </p:sp>
      <p:pic>
        <p:nvPicPr>
          <p:cNvPr id="5" name="Picture 5" descr="Graphical user interface, text, application, email&#10;&#10;Description automatically generated">
            <a:extLst>
              <a:ext uri="{FF2B5EF4-FFF2-40B4-BE49-F238E27FC236}">
                <a16:creationId xmlns:a16="http://schemas.microsoft.com/office/drawing/2014/main" id="{387C1075-4D49-82C2-4C25-5EDFD7CC8969}"/>
              </a:ext>
            </a:extLst>
          </p:cNvPr>
          <p:cNvPicPr>
            <a:picLocks noChangeAspect="1"/>
          </p:cNvPicPr>
          <p:nvPr/>
        </p:nvPicPr>
        <p:blipFill>
          <a:blip r:embed="rId3"/>
          <a:stretch>
            <a:fillRect/>
          </a:stretch>
        </p:blipFill>
        <p:spPr>
          <a:xfrm>
            <a:off x="1232922" y="3352802"/>
            <a:ext cx="9386551" cy="1448969"/>
          </a:xfrm>
          <a:prstGeom prst="rect">
            <a:avLst/>
          </a:prstGeom>
        </p:spPr>
      </p:pic>
      <p:sp>
        <p:nvSpPr>
          <p:cNvPr id="6" name="TextBox 5">
            <a:extLst>
              <a:ext uri="{FF2B5EF4-FFF2-40B4-BE49-F238E27FC236}">
                <a16:creationId xmlns:a16="http://schemas.microsoft.com/office/drawing/2014/main" id="{41D70DF1-1846-3A8D-DD27-F5C033B0B8F5}"/>
              </a:ext>
            </a:extLst>
          </p:cNvPr>
          <p:cNvSpPr txBox="1"/>
          <p:nvPr/>
        </p:nvSpPr>
        <p:spPr>
          <a:xfrm>
            <a:off x="4306661" y="1235982"/>
            <a:ext cx="38499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Order mapping for </a:t>
            </a:r>
            <a:r>
              <a:rPr lang="en-US" sz="1200" b="1" err="1">
                <a:cs typeface="Calibri"/>
              </a:rPr>
              <a:t>Vanet</a:t>
            </a:r>
            <a:r>
              <a:rPr lang="en-US" sz="1200" b="1">
                <a:cs typeface="Calibri"/>
              </a:rPr>
              <a:t> Soil Family</a:t>
            </a:r>
          </a:p>
        </p:txBody>
      </p:sp>
      <p:sp>
        <p:nvSpPr>
          <p:cNvPr id="7" name="TextBox 6">
            <a:extLst>
              <a:ext uri="{FF2B5EF4-FFF2-40B4-BE49-F238E27FC236}">
                <a16:creationId xmlns:a16="http://schemas.microsoft.com/office/drawing/2014/main" id="{43152DBE-3E56-FF92-1CE4-E0D7C255AA67}"/>
              </a:ext>
            </a:extLst>
          </p:cNvPr>
          <p:cNvSpPr txBox="1"/>
          <p:nvPr/>
        </p:nvSpPr>
        <p:spPr>
          <a:xfrm>
            <a:off x="4171043" y="297361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Order mapping for </a:t>
            </a:r>
            <a:r>
              <a:rPr lang="en-US" sz="1200" b="1" err="1"/>
              <a:t>Leighcan</a:t>
            </a:r>
            <a:r>
              <a:rPr lang="en-US" sz="1200" b="1"/>
              <a:t> Soil Family</a:t>
            </a:r>
            <a:r>
              <a:rPr lang="en-US" sz="1200"/>
              <a:t>​</a:t>
            </a:r>
          </a:p>
        </p:txBody>
      </p:sp>
    </p:spTree>
    <p:extLst>
      <p:ext uri="{BB962C8B-B14F-4D97-AF65-F5344CB8AC3E}">
        <p14:creationId xmlns:p14="http://schemas.microsoft.com/office/powerpoint/2010/main" val="12874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2A704A70-3C01-C06A-8BD6-C7A0C06CDF76}"/>
              </a:ext>
            </a:extLst>
          </p:cNvPr>
          <p:cNvPicPr>
            <a:picLocks noGrp="1" noChangeAspect="1"/>
          </p:cNvPicPr>
          <p:nvPr>
            <p:ph idx="13"/>
          </p:nvPr>
        </p:nvPicPr>
        <p:blipFill>
          <a:blip r:embed="rId2"/>
          <a:stretch>
            <a:fillRect/>
          </a:stretch>
        </p:blipFill>
        <p:spPr>
          <a:xfrm>
            <a:off x="377530" y="764269"/>
            <a:ext cx="4506368" cy="4436078"/>
          </a:xfrm>
        </p:spPr>
      </p:pic>
      <p:sp>
        <p:nvSpPr>
          <p:cNvPr id="3" name="Title 2">
            <a:extLst>
              <a:ext uri="{FF2B5EF4-FFF2-40B4-BE49-F238E27FC236}">
                <a16:creationId xmlns:a16="http://schemas.microsoft.com/office/drawing/2014/main" id="{1FDB6259-D805-657B-A551-EB1B385C3A1B}"/>
              </a:ext>
            </a:extLst>
          </p:cNvPr>
          <p:cNvSpPr>
            <a:spLocks noGrp="1"/>
          </p:cNvSpPr>
          <p:nvPr>
            <p:ph type="title"/>
          </p:nvPr>
        </p:nvSpPr>
        <p:spPr>
          <a:xfrm>
            <a:off x="473338" y="95403"/>
            <a:ext cx="10880462" cy="673250"/>
          </a:xfrm>
        </p:spPr>
        <p:txBody>
          <a:bodyPr>
            <a:normAutofit fontScale="90000"/>
          </a:bodyPr>
          <a:lstStyle/>
          <a:p>
            <a:r>
              <a:rPr lang="en-US" dirty="0"/>
              <a:t>Feature selection</a:t>
            </a:r>
            <a:r>
              <a:rPr lang="en-US"/>
              <a:t> - </a:t>
            </a:r>
            <a:r>
              <a:rPr lang="en"/>
              <a:t>Recursive feature elimination</a:t>
            </a:r>
            <a:endParaRPr lang="en-US" dirty="0"/>
          </a:p>
        </p:txBody>
      </p:sp>
      <p:pic>
        <p:nvPicPr>
          <p:cNvPr id="5" name="Picture 5" descr="Text, letter&#10;&#10;Description automatically generated">
            <a:extLst>
              <a:ext uri="{FF2B5EF4-FFF2-40B4-BE49-F238E27FC236}">
                <a16:creationId xmlns:a16="http://schemas.microsoft.com/office/drawing/2014/main" id="{0A52C16A-A82E-A086-CA26-DD803EACE05A}"/>
              </a:ext>
            </a:extLst>
          </p:cNvPr>
          <p:cNvPicPr>
            <a:picLocks noChangeAspect="1"/>
          </p:cNvPicPr>
          <p:nvPr/>
        </p:nvPicPr>
        <p:blipFill>
          <a:blip r:embed="rId3"/>
          <a:stretch>
            <a:fillRect/>
          </a:stretch>
        </p:blipFill>
        <p:spPr>
          <a:xfrm>
            <a:off x="5106678" y="1710575"/>
            <a:ext cx="6317470" cy="2639074"/>
          </a:xfrm>
          <a:prstGeom prst="rect">
            <a:avLst/>
          </a:prstGeom>
        </p:spPr>
      </p:pic>
      <p:sp>
        <p:nvSpPr>
          <p:cNvPr id="7" name="TextBox 6">
            <a:extLst>
              <a:ext uri="{FF2B5EF4-FFF2-40B4-BE49-F238E27FC236}">
                <a16:creationId xmlns:a16="http://schemas.microsoft.com/office/drawing/2014/main" id="{B913C860-187A-E615-5BB6-3A9868B8E2E6}"/>
              </a:ext>
            </a:extLst>
          </p:cNvPr>
          <p:cNvSpPr txBox="1"/>
          <p:nvPr/>
        </p:nvSpPr>
        <p:spPr>
          <a:xfrm>
            <a:off x="8606517" y="3635373"/>
            <a:ext cx="1186089" cy="206374"/>
          </a:xfrm>
          <a:prstGeom prst="rect">
            <a:avLst/>
          </a:prstGeom>
          <a:no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FDDE48B0-4928-10C1-B21A-8A49F9D89A34}"/>
              </a:ext>
            </a:extLst>
          </p:cNvPr>
          <p:cNvSpPr txBox="1"/>
          <p:nvPr/>
        </p:nvSpPr>
        <p:spPr>
          <a:xfrm>
            <a:off x="9695088" y="3263445"/>
            <a:ext cx="1140731" cy="188232"/>
          </a:xfrm>
          <a:prstGeom prst="rect">
            <a:avLst/>
          </a:prstGeom>
          <a:no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FE832498-906F-3551-4921-1BC88EE26629}"/>
              </a:ext>
            </a:extLst>
          </p:cNvPr>
          <p:cNvSpPr txBox="1"/>
          <p:nvPr/>
        </p:nvSpPr>
        <p:spPr>
          <a:xfrm>
            <a:off x="5798912" y="1063624"/>
            <a:ext cx="53612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Important Features based on RFE feature importance</a:t>
            </a:r>
            <a:endParaRPr lang="en-US"/>
          </a:p>
        </p:txBody>
      </p:sp>
      <p:sp>
        <p:nvSpPr>
          <p:cNvPr id="10" name="TextBox 9">
            <a:extLst>
              <a:ext uri="{FF2B5EF4-FFF2-40B4-BE49-F238E27FC236}">
                <a16:creationId xmlns:a16="http://schemas.microsoft.com/office/drawing/2014/main" id="{7FFBE4DE-5388-4ABB-551C-C36F0E090AB7}"/>
              </a:ext>
            </a:extLst>
          </p:cNvPr>
          <p:cNvSpPr txBox="1"/>
          <p:nvPr/>
        </p:nvSpPr>
        <p:spPr>
          <a:xfrm>
            <a:off x="8443231" y="3254373"/>
            <a:ext cx="1177017" cy="215446"/>
          </a:xfrm>
          <a:prstGeom prst="rect">
            <a:avLst/>
          </a:prstGeom>
          <a:no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91741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C12656-1628-C633-A6CE-F00144D00934}"/>
              </a:ext>
            </a:extLst>
          </p:cNvPr>
          <p:cNvPicPr>
            <a:picLocks noGrp="1" noChangeAspect="1"/>
          </p:cNvPicPr>
          <p:nvPr>
            <p:ph idx="13"/>
          </p:nvPr>
        </p:nvPicPr>
        <p:blipFill>
          <a:blip r:embed="rId2"/>
          <a:stretch>
            <a:fillRect/>
          </a:stretch>
        </p:blipFill>
        <p:spPr>
          <a:xfrm>
            <a:off x="1946787" y="1081548"/>
            <a:ext cx="8308257" cy="4463845"/>
          </a:xfrm>
        </p:spPr>
      </p:pic>
      <p:sp>
        <p:nvSpPr>
          <p:cNvPr id="3" name="Title 2">
            <a:extLst>
              <a:ext uri="{FF2B5EF4-FFF2-40B4-BE49-F238E27FC236}">
                <a16:creationId xmlns:a16="http://schemas.microsoft.com/office/drawing/2014/main" id="{99133075-12B2-7713-8D09-3D2359D95728}"/>
              </a:ext>
            </a:extLst>
          </p:cNvPr>
          <p:cNvSpPr>
            <a:spLocks noGrp="1"/>
          </p:cNvSpPr>
          <p:nvPr>
            <p:ph type="title"/>
          </p:nvPr>
        </p:nvSpPr>
        <p:spPr>
          <a:xfrm>
            <a:off x="854337" y="110327"/>
            <a:ext cx="10499463" cy="1054250"/>
          </a:xfrm>
        </p:spPr>
        <p:txBody>
          <a:bodyPr/>
          <a:lstStyle/>
          <a:p>
            <a:pPr algn="ctr"/>
            <a:r>
              <a:rPr lang="en-IN" dirty="0"/>
              <a:t>Principal Component Analysis (PCA)</a:t>
            </a:r>
          </a:p>
        </p:txBody>
      </p:sp>
    </p:spTree>
    <p:extLst>
      <p:ext uri="{BB962C8B-B14F-4D97-AF65-F5344CB8AC3E}">
        <p14:creationId xmlns:p14="http://schemas.microsoft.com/office/powerpoint/2010/main" val="311734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6C6459-0DCE-92D1-BCCF-8C3238D3C81C}"/>
              </a:ext>
            </a:extLst>
          </p:cNvPr>
          <p:cNvPicPr>
            <a:picLocks noGrp="1" noChangeAspect="1"/>
          </p:cNvPicPr>
          <p:nvPr>
            <p:ph idx="13"/>
          </p:nvPr>
        </p:nvPicPr>
        <p:blipFill>
          <a:blip r:embed="rId2"/>
          <a:stretch>
            <a:fillRect/>
          </a:stretch>
        </p:blipFill>
        <p:spPr>
          <a:xfrm>
            <a:off x="147485" y="1273967"/>
            <a:ext cx="6868743" cy="3445518"/>
          </a:xfrm>
        </p:spPr>
      </p:pic>
      <p:sp>
        <p:nvSpPr>
          <p:cNvPr id="3" name="Title 2">
            <a:extLst>
              <a:ext uri="{FF2B5EF4-FFF2-40B4-BE49-F238E27FC236}">
                <a16:creationId xmlns:a16="http://schemas.microsoft.com/office/drawing/2014/main" id="{11D71639-D822-0976-72AD-95CB682611AE}"/>
              </a:ext>
            </a:extLst>
          </p:cNvPr>
          <p:cNvSpPr>
            <a:spLocks noGrp="1"/>
          </p:cNvSpPr>
          <p:nvPr>
            <p:ph type="title"/>
          </p:nvPr>
        </p:nvSpPr>
        <p:spPr/>
        <p:txBody>
          <a:bodyPr/>
          <a:lstStyle/>
          <a:p>
            <a:pPr algn="ctr"/>
            <a:r>
              <a:rPr lang="en-IN" dirty="0"/>
              <a:t>EDA: Target class distribution</a:t>
            </a:r>
          </a:p>
        </p:txBody>
      </p:sp>
      <p:pic>
        <p:nvPicPr>
          <p:cNvPr id="7" name="Picture 6">
            <a:extLst>
              <a:ext uri="{FF2B5EF4-FFF2-40B4-BE49-F238E27FC236}">
                <a16:creationId xmlns:a16="http://schemas.microsoft.com/office/drawing/2014/main" id="{7F3F34A7-E829-D2FE-CA65-7EEEE0FDDA46}"/>
              </a:ext>
            </a:extLst>
          </p:cNvPr>
          <p:cNvPicPr>
            <a:picLocks noChangeAspect="1"/>
          </p:cNvPicPr>
          <p:nvPr/>
        </p:nvPicPr>
        <p:blipFill>
          <a:blip r:embed="rId3"/>
          <a:stretch>
            <a:fillRect/>
          </a:stretch>
        </p:blipFill>
        <p:spPr>
          <a:xfrm>
            <a:off x="7365242" y="1958771"/>
            <a:ext cx="3460074" cy="2387087"/>
          </a:xfrm>
          <a:prstGeom prst="rect">
            <a:avLst/>
          </a:prstGeom>
        </p:spPr>
      </p:pic>
      <p:sp>
        <p:nvSpPr>
          <p:cNvPr id="8" name="TextBox 7">
            <a:extLst>
              <a:ext uri="{FF2B5EF4-FFF2-40B4-BE49-F238E27FC236}">
                <a16:creationId xmlns:a16="http://schemas.microsoft.com/office/drawing/2014/main" id="{7C271489-6F36-0416-80E9-FB5CDAA3A07E}"/>
              </a:ext>
            </a:extLst>
          </p:cNvPr>
          <p:cNvSpPr txBox="1"/>
          <p:nvPr/>
        </p:nvSpPr>
        <p:spPr>
          <a:xfrm>
            <a:off x="7443019" y="1488965"/>
            <a:ext cx="3731311" cy="369332"/>
          </a:xfrm>
          <a:prstGeom prst="rect">
            <a:avLst/>
          </a:prstGeom>
          <a:noFill/>
        </p:spPr>
        <p:txBody>
          <a:bodyPr wrap="square" rtlCol="0">
            <a:spAutoFit/>
          </a:bodyPr>
          <a:lstStyle/>
          <a:p>
            <a:pPr algn="ctr"/>
            <a:r>
              <a:rPr lang="en-IN" dirty="0"/>
              <a:t>After oversampling using SMOTE</a:t>
            </a:r>
          </a:p>
        </p:txBody>
      </p:sp>
    </p:spTree>
    <p:extLst>
      <p:ext uri="{BB962C8B-B14F-4D97-AF65-F5344CB8AC3E}">
        <p14:creationId xmlns:p14="http://schemas.microsoft.com/office/powerpoint/2010/main" val="5056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FC3BDA95-58A9-9BBB-B92F-18DE3174C520}"/>
              </a:ext>
            </a:extLst>
          </p:cNvPr>
          <p:cNvPicPr>
            <a:picLocks noGrp="1" noChangeAspect="1"/>
          </p:cNvPicPr>
          <p:nvPr>
            <p:ph idx="13"/>
          </p:nvPr>
        </p:nvPicPr>
        <p:blipFill>
          <a:blip r:embed="rId2"/>
          <a:stretch>
            <a:fillRect/>
          </a:stretch>
        </p:blipFill>
        <p:spPr>
          <a:xfrm>
            <a:off x="5954013" y="2057544"/>
            <a:ext cx="5866862" cy="2942956"/>
          </a:xfrm>
        </p:spPr>
      </p:pic>
      <p:sp>
        <p:nvSpPr>
          <p:cNvPr id="3" name="Title 2">
            <a:extLst>
              <a:ext uri="{FF2B5EF4-FFF2-40B4-BE49-F238E27FC236}">
                <a16:creationId xmlns:a16="http://schemas.microsoft.com/office/drawing/2014/main" id="{9310639D-27A4-A478-7F82-9E5B8514AB8C}"/>
              </a:ext>
            </a:extLst>
          </p:cNvPr>
          <p:cNvSpPr>
            <a:spLocks noGrp="1"/>
          </p:cNvSpPr>
          <p:nvPr>
            <p:ph type="title"/>
          </p:nvPr>
        </p:nvSpPr>
        <p:spPr>
          <a:xfrm>
            <a:off x="128623" y="40975"/>
            <a:ext cx="11687819" cy="990750"/>
          </a:xfrm>
        </p:spPr>
        <p:txBody>
          <a:bodyPr>
            <a:normAutofit fontScale="90000"/>
          </a:bodyPr>
          <a:lstStyle/>
          <a:p>
            <a:r>
              <a:rPr lang="en-US" dirty="0"/>
              <a:t>Baseline Model – Logistic Regression for Multiclass</a:t>
            </a:r>
          </a:p>
        </p:txBody>
      </p:sp>
      <p:pic>
        <p:nvPicPr>
          <p:cNvPr id="5" name="Picture 5" descr="Diagram&#10;&#10;Description automatically generated">
            <a:extLst>
              <a:ext uri="{FF2B5EF4-FFF2-40B4-BE49-F238E27FC236}">
                <a16:creationId xmlns:a16="http://schemas.microsoft.com/office/drawing/2014/main" id="{DB6717EF-1A54-3D4C-245C-C9C35F940058}"/>
              </a:ext>
            </a:extLst>
          </p:cNvPr>
          <p:cNvPicPr>
            <a:picLocks noChangeAspect="1"/>
          </p:cNvPicPr>
          <p:nvPr/>
        </p:nvPicPr>
        <p:blipFill>
          <a:blip r:embed="rId3"/>
          <a:stretch>
            <a:fillRect/>
          </a:stretch>
        </p:blipFill>
        <p:spPr>
          <a:xfrm>
            <a:off x="710485" y="2062624"/>
            <a:ext cx="4675030" cy="2722021"/>
          </a:xfrm>
          <a:prstGeom prst="rect">
            <a:avLst/>
          </a:prstGeom>
        </p:spPr>
      </p:pic>
      <p:sp>
        <p:nvSpPr>
          <p:cNvPr id="7" name="TextBox 6">
            <a:extLst>
              <a:ext uri="{FF2B5EF4-FFF2-40B4-BE49-F238E27FC236}">
                <a16:creationId xmlns:a16="http://schemas.microsoft.com/office/drawing/2014/main" id="{3101A034-959E-0C54-1731-6DAF146FEA0A}"/>
              </a:ext>
            </a:extLst>
          </p:cNvPr>
          <p:cNvSpPr txBox="1"/>
          <p:nvPr/>
        </p:nvSpPr>
        <p:spPr>
          <a:xfrm>
            <a:off x="2291366" y="1422041"/>
            <a:ext cx="112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Approach</a:t>
            </a:r>
          </a:p>
        </p:txBody>
      </p:sp>
      <p:sp>
        <p:nvSpPr>
          <p:cNvPr id="8" name="TextBox 7">
            <a:extLst>
              <a:ext uri="{FF2B5EF4-FFF2-40B4-BE49-F238E27FC236}">
                <a16:creationId xmlns:a16="http://schemas.microsoft.com/office/drawing/2014/main" id="{A3B324F6-67B0-5263-3D01-1D519580FEB1}"/>
              </a:ext>
            </a:extLst>
          </p:cNvPr>
          <p:cNvSpPr txBox="1"/>
          <p:nvPr/>
        </p:nvSpPr>
        <p:spPr>
          <a:xfrm>
            <a:off x="7526091" y="1346916"/>
            <a:ext cx="3322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LR model results on test data</a:t>
            </a:r>
          </a:p>
        </p:txBody>
      </p:sp>
    </p:spTree>
    <p:extLst>
      <p:ext uri="{BB962C8B-B14F-4D97-AF65-F5344CB8AC3E}">
        <p14:creationId xmlns:p14="http://schemas.microsoft.com/office/powerpoint/2010/main" val="2773490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D900AC39-FAF3-6B6C-8809-7CDDC430F848}"/>
              </a:ext>
            </a:extLst>
          </p:cNvPr>
          <p:cNvPicPr>
            <a:picLocks noGrp="1" noChangeAspect="1"/>
          </p:cNvPicPr>
          <p:nvPr>
            <p:ph idx="13"/>
          </p:nvPr>
        </p:nvPicPr>
        <p:blipFill>
          <a:blip r:embed="rId2"/>
          <a:stretch>
            <a:fillRect/>
          </a:stretch>
        </p:blipFill>
        <p:spPr>
          <a:xfrm>
            <a:off x="373486" y="1359653"/>
            <a:ext cx="5424152" cy="3547861"/>
          </a:xfrm>
        </p:spPr>
      </p:pic>
      <p:sp>
        <p:nvSpPr>
          <p:cNvPr id="3" name="Title 2">
            <a:extLst>
              <a:ext uri="{FF2B5EF4-FFF2-40B4-BE49-F238E27FC236}">
                <a16:creationId xmlns:a16="http://schemas.microsoft.com/office/drawing/2014/main" id="{D651839C-C743-8007-3678-9BAD7E9918C6}"/>
              </a:ext>
            </a:extLst>
          </p:cNvPr>
          <p:cNvSpPr>
            <a:spLocks noGrp="1"/>
          </p:cNvSpPr>
          <p:nvPr>
            <p:ph type="title"/>
          </p:nvPr>
        </p:nvSpPr>
        <p:spPr>
          <a:xfrm>
            <a:off x="543098" y="85055"/>
            <a:ext cx="10510195" cy="893264"/>
          </a:xfrm>
        </p:spPr>
        <p:txBody>
          <a:bodyPr/>
          <a:lstStyle/>
          <a:p>
            <a:pPr algn="ctr"/>
            <a:r>
              <a:rPr lang="en-US" dirty="0"/>
              <a:t>Random Forest classifier</a:t>
            </a:r>
          </a:p>
        </p:txBody>
      </p:sp>
      <p:pic>
        <p:nvPicPr>
          <p:cNvPr id="5" name="Picture 5" descr="Table&#10;&#10;Description automatically generated">
            <a:extLst>
              <a:ext uri="{FF2B5EF4-FFF2-40B4-BE49-F238E27FC236}">
                <a16:creationId xmlns:a16="http://schemas.microsoft.com/office/drawing/2014/main" id="{25C6CEB5-7A10-B21A-57DC-D633ED24B54F}"/>
              </a:ext>
            </a:extLst>
          </p:cNvPr>
          <p:cNvPicPr>
            <a:picLocks noChangeAspect="1"/>
          </p:cNvPicPr>
          <p:nvPr/>
        </p:nvPicPr>
        <p:blipFill>
          <a:blip r:embed="rId3"/>
          <a:stretch>
            <a:fillRect/>
          </a:stretch>
        </p:blipFill>
        <p:spPr>
          <a:xfrm>
            <a:off x="5754710" y="1471618"/>
            <a:ext cx="6145369" cy="3152764"/>
          </a:xfrm>
          <a:prstGeom prst="rect">
            <a:avLst/>
          </a:prstGeom>
        </p:spPr>
      </p:pic>
      <p:sp>
        <p:nvSpPr>
          <p:cNvPr id="7" name="TextBox 6">
            <a:extLst>
              <a:ext uri="{FF2B5EF4-FFF2-40B4-BE49-F238E27FC236}">
                <a16:creationId xmlns:a16="http://schemas.microsoft.com/office/drawing/2014/main" id="{D63F3AA9-89BD-5D6F-59B6-00DAA9EB35A1}"/>
              </a:ext>
            </a:extLst>
          </p:cNvPr>
          <p:cNvSpPr txBox="1"/>
          <p:nvPr/>
        </p:nvSpPr>
        <p:spPr>
          <a:xfrm>
            <a:off x="7161190" y="992747"/>
            <a:ext cx="3322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RF model results on test data</a:t>
            </a:r>
          </a:p>
        </p:txBody>
      </p:sp>
      <p:sp>
        <p:nvSpPr>
          <p:cNvPr id="8" name="TextBox 7">
            <a:extLst>
              <a:ext uri="{FF2B5EF4-FFF2-40B4-BE49-F238E27FC236}">
                <a16:creationId xmlns:a16="http://schemas.microsoft.com/office/drawing/2014/main" id="{D31C0383-E5C5-68EE-448D-2F2CB77F4270}"/>
              </a:ext>
            </a:extLst>
          </p:cNvPr>
          <p:cNvSpPr txBox="1"/>
          <p:nvPr/>
        </p:nvSpPr>
        <p:spPr>
          <a:xfrm>
            <a:off x="1708597" y="978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Hyperparameter tuning</a:t>
            </a:r>
            <a:endParaRPr lang="en-US" dirty="0"/>
          </a:p>
        </p:txBody>
      </p:sp>
    </p:spTree>
    <p:extLst>
      <p:ext uri="{BB962C8B-B14F-4D97-AF65-F5344CB8AC3E}">
        <p14:creationId xmlns:p14="http://schemas.microsoft.com/office/powerpoint/2010/main" val="31685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F478FFEC-60A8-368A-52D7-B98806C72DD9}"/>
              </a:ext>
            </a:extLst>
          </p:cNvPr>
          <p:cNvPicPr>
            <a:picLocks noGrp="1" noChangeAspect="1"/>
          </p:cNvPicPr>
          <p:nvPr>
            <p:ph idx="13"/>
          </p:nvPr>
        </p:nvPicPr>
        <p:blipFill>
          <a:blip r:embed="rId2"/>
          <a:stretch>
            <a:fillRect/>
          </a:stretch>
        </p:blipFill>
        <p:spPr>
          <a:xfrm>
            <a:off x="594504" y="3622114"/>
            <a:ext cx="3510968" cy="1536342"/>
          </a:xfrm>
        </p:spPr>
      </p:pic>
      <p:sp>
        <p:nvSpPr>
          <p:cNvPr id="3" name="Title 2">
            <a:extLst>
              <a:ext uri="{FF2B5EF4-FFF2-40B4-BE49-F238E27FC236}">
                <a16:creationId xmlns:a16="http://schemas.microsoft.com/office/drawing/2014/main" id="{A562E388-DA88-66F2-8F65-0B0FD3A1BF66}"/>
              </a:ext>
            </a:extLst>
          </p:cNvPr>
          <p:cNvSpPr>
            <a:spLocks noGrp="1"/>
          </p:cNvSpPr>
          <p:nvPr>
            <p:ph type="title"/>
          </p:nvPr>
        </p:nvSpPr>
        <p:spPr>
          <a:xfrm>
            <a:off x="681809" y="101051"/>
            <a:ext cx="10499463" cy="622930"/>
          </a:xfrm>
        </p:spPr>
        <p:txBody>
          <a:bodyPr>
            <a:normAutofit fontScale="90000"/>
          </a:bodyPr>
          <a:lstStyle/>
          <a:p>
            <a:pPr algn="ctr"/>
            <a:r>
              <a:rPr lang="en-US" dirty="0"/>
              <a:t>MLP Classifier</a:t>
            </a:r>
          </a:p>
        </p:txBody>
      </p:sp>
      <p:pic>
        <p:nvPicPr>
          <p:cNvPr id="5" name="Picture 5" descr="Table&#10;&#10;Description automatically generated">
            <a:extLst>
              <a:ext uri="{FF2B5EF4-FFF2-40B4-BE49-F238E27FC236}">
                <a16:creationId xmlns:a16="http://schemas.microsoft.com/office/drawing/2014/main" id="{5CE9BB9D-1CB6-60CC-384E-0552BA1C2FB4}"/>
              </a:ext>
            </a:extLst>
          </p:cNvPr>
          <p:cNvPicPr>
            <a:picLocks noChangeAspect="1"/>
          </p:cNvPicPr>
          <p:nvPr/>
        </p:nvPicPr>
        <p:blipFill>
          <a:blip r:embed="rId3"/>
          <a:stretch>
            <a:fillRect/>
          </a:stretch>
        </p:blipFill>
        <p:spPr>
          <a:xfrm>
            <a:off x="5282484" y="1350971"/>
            <a:ext cx="5952185" cy="3565776"/>
          </a:xfrm>
          <a:prstGeom prst="rect">
            <a:avLst/>
          </a:prstGeom>
        </p:spPr>
      </p:pic>
      <p:sp>
        <p:nvSpPr>
          <p:cNvPr id="7" name="TextBox 6">
            <a:extLst>
              <a:ext uri="{FF2B5EF4-FFF2-40B4-BE49-F238E27FC236}">
                <a16:creationId xmlns:a16="http://schemas.microsoft.com/office/drawing/2014/main" id="{2024DEA5-9648-493C-E5AE-068EBDF64C7F}"/>
              </a:ext>
            </a:extLst>
          </p:cNvPr>
          <p:cNvSpPr txBox="1"/>
          <p:nvPr/>
        </p:nvSpPr>
        <p:spPr>
          <a:xfrm>
            <a:off x="6184542" y="831761"/>
            <a:ext cx="4084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MLP Classifier model results on test data</a:t>
            </a:r>
          </a:p>
        </p:txBody>
      </p:sp>
      <p:pic>
        <p:nvPicPr>
          <p:cNvPr id="8" name="Picture 8" descr="Text&#10;&#10;Description automatically generated">
            <a:extLst>
              <a:ext uri="{FF2B5EF4-FFF2-40B4-BE49-F238E27FC236}">
                <a16:creationId xmlns:a16="http://schemas.microsoft.com/office/drawing/2014/main" id="{464EE814-CF03-5A24-F1D0-40EC2402C429}"/>
              </a:ext>
            </a:extLst>
          </p:cNvPr>
          <p:cNvPicPr>
            <a:picLocks noChangeAspect="1"/>
          </p:cNvPicPr>
          <p:nvPr/>
        </p:nvPicPr>
        <p:blipFill>
          <a:blip r:embed="rId4"/>
          <a:stretch>
            <a:fillRect/>
          </a:stretch>
        </p:blipFill>
        <p:spPr>
          <a:xfrm>
            <a:off x="345583" y="1539672"/>
            <a:ext cx="4138411" cy="1256544"/>
          </a:xfrm>
          <a:prstGeom prst="rect">
            <a:avLst/>
          </a:prstGeom>
        </p:spPr>
      </p:pic>
      <p:sp>
        <p:nvSpPr>
          <p:cNvPr id="9" name="TextBox 8">
            <a:extLst>
              <a:ext uri="{FF2B5EF4-FFF2-40B4-BE49-F238E27FC236}">
                <a16:creationId xmlns:a16="http://schemas.microsoft.com/office/drawing/2014/main" id="{024BC299-5331-104B-C4EE-9824BCA14305}"/>
              </a:ext>
            </a:extLst>
          </p:cNvPr>
          <p:cNvSpPr txBox="1"/>
          <p:nvPr/>
        </p:nvSpPr>
        <p:spPr>
          <a:xfrm>
            <a:off x="496372" y="3171423"/>
            <a:ext cx="4084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MLP Classifier best hyper parameters</a:t>
            </a:r>
            <a:endParaRPr lang="en-US" b="1">
              <a:ea typeface="Calibri"/>
              <a:cs typeface="Calibri"/>
            </a:endParaRPr>
          </a:p>
        </p:txBody>
      </p:sp>
    </p:spTree>
    <p:extLst>
      <p:ext uri="{BB962C8B-B14F-4D97-AF65-F5344CB8AC3E}">
        <p14:creationId xmlns:p14="http://schemas.microsoft.com/office/powerpoint/2010/main" val="200149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711200" y="1235983"/>
            <a:ext cx="10515600" cy="3665007"/>
          </a:xfrm>
        </p:spPr>
        <p:txBody>
          <a:bodyPr>
            <a:normAutofit/>
          </a:bodyPr>
          <a:lstStyle/>
          <a:p>
            <a:pPr marL="457200" indent="-457200">
              <a:buFont typeface="Arial" panose="020B0604020202020204" pitchFamily="34" charset="0"/>
              <a:buChar char="•"/>
            </a:pPr>
            <a:endParaRPr lang="en-US" sz="2000" dirty="0">
              <a:solidFill>
                <a:schemeClr val="tx1"/>
              </a:solidFill>
            </a:endParaRPr>
          </a:p>
          <a:p>
            <a:pPr marL="457200" indent="-457200">
              <a:buFont typeface="Arial" panose="020B0604020202020204" pitchFamily="34" charset="0"/>
              <a:buChar char="•"/>
            </a:pPr>
            <a:r>
              <a:rPr lang="en-US" sz="2000" dirty="0">
                <a:solidFill>
                  <a:schemeClr val="tx1"/>
                </a:solidFill>
              </a:rPr>
              <a:t>Accurate prediction of forest cover types can provide valuable information for land managers, conservationists, and scientists who are interested in understanding and managing forest ecosystems.</a:t>
            </a:r>
          </a:p>
          <a:p>
            <a:pPr marL="457200" indent="-457200">
              <a:buFont typeface="Arial" panose="020B0604020202020204" pitchFamily="34" charset="0"/>
              <a:buChar char="•"/>
            </a:pPr>
            <a:r>
              <a:rPr lang="en-US" sz="2000" dirty="0">
                <a:solidFill>
                  <a:schemeClr val="tx1"/>
                </a:solidFill>
              </a:rPr>
              <a:t>For example, accurate predictions of forest cover types can help identify areas vulnerable to wildfires, predict the impact of climate change on forest ecosystems, and identify areas suitable for timber harvesting or recreational use.</a:t>
            </a:r>
          </a:p>
          <a:p>
            <a:pPr marL="457200" indent="-457200">
              <a:buFont typeface="Arial" panose="020B0604020202020204" pitchFamily="34" charset="0"/>
              <a:buChar char="•"/>
            </a:pPr>
            <a:r>
              <a:rPr lang="en-US" sz="2000" dirty="0">
                <a:solidFill>
                  <a:schemeClr val="tx1"/>
                </a:solidFill>
              </a:rPr>
              <a:t>The motivation behind using the forest cover type prediction dataset is to develop and evaluate machine learning models for predicting forest cover types in a real-world setting.</a:t>
            </a:r>
          </a:p>
          <a:p>
            <a:pPr marL="457200" indent="-457200">
              <a:buFont typeface="Arial" panose="020B0604020202020204" pitchFamily="34" charset="0"/>
              <a:buChar char="•"/>
            </a:pPr>
            <a:endParaRPr lang="en-US" sz="2000" dirty="0">
              <a:solidFill>
                <a:schemeClr val="tx1"/>
              </a:solidFill>
            </a:endParaRP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73765" y="104474"/>
            <a:ext cx="10036821" cy="1054250"/>
          </a:xfrm>
        </p:spPr>
        <p:txBody>
          <a:bodyPr/>
          <a:lstStyle/>
          <a:p>
            <a:pPr algn="ctr"/>
            <a:r>
              <a:rPr lang="en-US" dirty="0"/>
              <a:t>About forest cover type prediction</a:t>
            </a:r>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FABE2A-A75C-33F5-75D6-FC1E18694AB9}"/>
              </a:ext>
            </a:extLst>
          </p:cNvPr>
          <p:cNvPicPr>
            <a:picLocks noGrp="1" noChangeAspect="1"/>
          </p:cNvPicPr>
          <p:nvPr>
            <p:ph idx="13"/>
          </p:nvPr>
        </p:nvPicPr>
        <p:blipFill>
          <a:blip r:embed="rId2"/>
          <a:stretch>
            <a:fillRect/>
          </a:stretch>
        </p:blipFill>
        <p:spPr>
          <a:xfrm>
            <a:off x="167149" y="1879653"/>
            <a:ext cx="4105842" cy="2633353"/>
          </a:xfrm>
        </p:spPr>
      </p:pic>
      <p:sp>
        <p:nvSpPr>
          <p:cNvPr id="3" name="Title 2">
            <a:extLst>
              <a:ext uri="{FF2B5EF4-FFF2-40B4-BE49-F238E27FC236}">
                <a16:creationId xmlns:a16="http://schemas.microsoft.com/office/drawing/2014/main" id="{8AEB8DD6-90B7-B813-E15A-5D3252F89565}"/>
              </a:ext>
            </a:extLst>
          </p:cNvPr>
          <p:cNvSpPr>
            <a:spLocks noGrp="1"/>
          </p:cNvSpPr>
          <p:nvPr>
            <p:ph type="title"/>
          </p:nvPr>
        </p:nvSpPr>
        <p:spPr>
          <a:xfrm>
            <a:off x="606058" y="181831"/>
            <a:ext cx="10499463" cy="1054250"/>
          </a:xfrm>
        </p:spPr>
        <p:txBody>
          <a:bodyPr/>
          <a:lstStyle/>
          <a:p>
            <a:pPr algn="ctr"/>
            <a:r>
              <a:rPr lang="en-IN" dirty="0"/>
              <a:t>XGBoost classifier</a:t>
            </a:r>
          </a:p>
        </p:txBody>
      </p:sp>
      <p:sp>
        <p:nvSpPr>
          <p:cNvPr id="7" name="TextBox 6">
            <a:extLst>
              <a:ext uri="{FF2B5EF4-FFF2-40B4-BE49-F238E27FC236}">
                <a16:creationId xmlns:a16="http://schemas.microsoft.com/office/drawing/2014/main" id="{B2516C76-32CD-23B3-7500-C28E65CC4E03}"/>
              </a:ext>
            </a:extLst>
          </p:cNvPr>
          <p:cNvSpPr txBox="1"/>
          <p:nvPr/>
        </p:nvSpPr>
        <p:spPr>
          <a:xfrm>
            <a:off x="2143432" y="1373201"/>
            <a:ext cx="2703872" cy="369332"/>
          </a:xfrm>
          <a:prstGeom prst="rect">
            <a:avLst/>
          </a:prstGeom>
          <a:noFill/>
        </p:spPr>
        <p:txBody>
          <a:bodyPr wrap="square">
            <a:spAutoFit/>
          </a:bodyPr>
          <a:lstStyle/>
          <a:p>
            <a:r>
              <a:rPr lang="en-US" b="1" dirty="0"/>
              <a:t>Hyperparameter tuning</a:t>
            </a:r>
            <a:endParaRPr lang="en-US" dirty="0"/>
          </a:p>
        </p:txBody>
      </p:sp>
      <p:sp>
        <p:nvSpPr>
          <p:cNvPr id="8" name="TextBox 7">
            <a:extLst>
              <a:ext uri="{FF2B5EF4-FFF2-40B4-BE49-F238E27FC236}">
                <a16:creationId xmlns:a16="http://schemas.microsoft.com/office/drawing/2014/main" id="{A526B8F7-7FC2-1AC2-0AD0-913A0C6A404A}"/>
              </a:ext>
            </a:extLst>
          </p:cNvPr>
          <p:cNvSpPr txBox="1"/>
          <p:nvPr/>
        </p:nvSpPr>
        <p:spPr>
          <a:xfrm>
            <a:off x="6189406" y="1051415"/>
            <a:ext cx="5835446" cy="1200329"/>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Best Parameters:-</a:t>
            </a:r>
          </a:p>
          <a:p>
            <a:r>
              <a:rPr lang="en-IN" b="1" dirty="0">
                <a:effectLst/>
                <a:latin typeface="Times New Roman" panose="02020603050405020304" pitchFamily="18" charset="0"/>
                <a:cs typeface="Times New Roman" panose="02020603050405020304" pitchFamily="18" charset="0"/>
              </a:rPr>
              <a:t>xgbc = XGBClassifier(n_estimators = 100, depth = 100)</a:t>
            </a:r>
            <a:br>
              <a:rPr lang="en-IN" b="1" dirty="0">
                <a:effectLst/>
                <a:latin typeface="Times New Roman" panose="02020603050405020304" pitchFamily="18" charset="0"/>
                <a:cs typeface="Times New Roman" panose="02020603050405020304" pitchFamily="18" charset="0"/>
              </a:rPr>
            </a:br>
            <a:endParaRPr lang="en-IN" b="1" dirty="0">
              <a:effectLst/>
              <a:latin typeface="Times New Roman" panose="02020603050405020304" pitchFamily="18" charset="0"/>
              <a:cs typeface="Times New Roman" panose="02020603050405020304" pitchFamily="18" charset="0"/>
            </a:endParaRPr>
          </a:p>
          <a:p>
            <a:endParaRPr lang="en-US" dirty="0"/>
          </a:p>
        </p:txBody>
      </p:sp>
      <p:pic>
        <p:nvPicPr>
          <p:cNvPr id="10" name="Picture 9">
            <a:extLst>
              <a:ext uri="{FF2B5EF4-FFF2-40B4-BE49-F238E27FC236}">
                <a16:creationId xmlns:a16="http://schemas.microsoft.com/office/drawing/2014/main" id="{6F124FFE-2005-FB5F-188D-EE431578B2B9}"/>
              </a:ext>
            </a:extLst>
          </p:cNvPr>
          <p:cNvPicPr>
            <a:picLocks noChangeAspect="1"/>
          </p:cNvPicPr>
          <p:nvPr/>
        </p:nvPicPr>
        <p:blipFill>
          <a:blip r:embed="rId3"/>
          <a:stretch>
            <a:fillRect/>
          </a:stretch>
        </p:blipFill>
        <p:spPr>
          <a:xfrm>
            <a:off x="4716430" y="1879653"/>
            <a:ext cx="4113253" cy="2633353"/>
          </a:xfrm>
          <a:prstGeom prst="rect">
            <a:avLst/>
          </a:prstGeom>
        </p:spPr>
      </p:pic>
      <p:sp>
        <p:nvSpPr>
          <p:cNvPr id="11" name="TextBox 10">
            <a:extLst>
              <a:ext uri="{FF2B5EF4-FFF2-40B4-BE49-F238E27FC236}">
                <a16:creationId xmlns:a16="http://schemas.microsoft.com/office/drawing/2014/main" id="{7C01904F-8494-F649-67AF-C293DD4D6FED}"/>
              </a:ext>
            </a:extLst>
          </p:cNvPr>
          <p:cNvSpPr txBox="1"/>
          <p:nvPr/>
        </p:nvSpPr>
        <p:spPr>
          <a:xfrm>
            <a:off x="167150" y="4746136"/>
            <a:ext cx="4218038" cy="369332"/>
          </a:xfrm>
          <a:prstGeom prst="rect">
            <a:avLst/>
          </a:prstGeom>
          <a:noFill/>
        </p:spPr>
        <p:txBody>
          <a:bodyPr wrap="square">
            <a:spAutoFit/>
          </a:bodyPr>
          <a:lstStyle/>
          <a:p>
            <a:pPr algn="ctr"/>
            <a:r>
              <a:rPr lang="en-US" b="1" dirty="0"/>
              <a:t>Hyperparameter Tuning for estimators</a:t>
            </a:r>
            <a:endParaRPr lang="en-US" dirty="0"/>
          </a:p>
        </p:txBody>
      </p:sp>
      <p:sp>
        <p:nvSpPr>
          <p:cNvPr id="12" name="TextBox 11">
            <a:extLst>
              <a:ext uri="{FF2B5EF4-FFF2-40B4-BE49-F238E27FC236}">
                <a16:creationId xmlns:a16="http://schemas.microsoft.com/office/drawing/2014/main" id="{F0E6EEF9-404B-5F5A-9ED1-2A1510B9C525}"/>
              </a:ext>
            </a:extLst>
          </p:cNvPr>
          <p:cNvSpPr txBox="1"/>
          <p:nvPr/>
        </p:nvSpPr>
        <p:spPr>
          <a:xfrm>
            <a:off x="4891549" y="4746136"/>
            <a:ext cx="4218038" cy="369332"/>
          </a:xfrm>
          <a:prstGeom prst="rect">
            <a:avLst/>
          </a:prstGeom>
          <a:noFill/>
        </p:spPr>
        <p:txBody>
          <a:bodyPr wrap="square">
            <a:spAutoFit/>
          </a:bodyPr>
          <a:lstStyle/>
          <a:p>
            <a:pPr algn="ctr"/>
            <a:r>
              <a:rPr lang="en-US" b="1" dirty="0"/>
              <a:t>Hyperparameter Tuning for depth </a:t>
            </a:r>
            <a:endParaRPr lang="en-US" dirty="0"/>
          </a:p>
        </p:txBody>
      </p:sp>
    </p:spTree>
    <p:extLst>
      <p:ext uri="{BB962C8B-B14F-4D97-AF65-F5344CB8AC3E}">
        <p14:creationId xmlns:p14="http://schemas.microsoft.com/office/powerpoint/2010/main" val="2710089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F4F7871-3503-0899-0CD4-9F867FC2CF44}"/>
              </a:ext>
            </a:extLst>
          </p:cNvPr>
          <p:cNvGraphicFramePr>
            <a:graphicFrameLocks noGrp="1"/>
          </p:cNvGraphicFramePr>
          <p:nvPr>
            <p:ph idx="13"/>
            <p:extLst>
              <p:ext uri="{D42A27DB-BD31-4B8C-83A1-F6EECF244321}">
                <p14:modId xmlns:p14="http://schemas.microsoft.com/office/powerpoint/2010/main" val="1780849870"/>
              </p:ext>
            </p:extLst>
          </p:nvPr>
        </p:nvGraphicFramePr>
        <p:xfrm>
          <a:off x="838200" y="1825625"/>
          <a:ext cx="10515600" cy="301184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12527892"/>
                    </a:ext>
                  </a:extLst>
                </a:gridCol>
                <a:gridCol w="5257800">
                  <a:extLst>
                    <a:ext uri="{9D8B030D-6E8A-4147-A177-3AD203B41FA5}">
                      <a16:colId xmlns:a16="http://schemas.microsoft.com/office/drawing/2014/main" val="4079106477"/>
                    </a:ext>
                  </a:extLst>
                </a:gridCol>
              </a:tblGrid>
              <a:tr h="602369">
                <a:tc>
                  <a:txBody>
                    <a:bodyPr/>
                    <a:lstStyle/>
                    <a:p>
                      <a:pPr algn="ctr"/>
                      <a:r>
                        <a:rPr lang="en-IN" dirty="0"/>
                        <a:t>ML model</a:t>
                      </a:r>
                    </a:p>
                  </a:txBody>
                  <a:tcPr/>
                </a:tc>
                <a:tc>
                  <a:txBody>
                    <a:bodyPr/>
                    <a:lstStyle/>
                    <a:p>
                      <a:pPr algn="ctr"/>
                      <a:r>
                        <a:rPr lang="en-IN" dirty="0"/>
                        <a:t>F1 score (macro) on test set</a:t>
                      </a:r>
                    </a:p>
                  </a:txBody>
                  <a:tcPr/>
                </a:tc>
                <a:extLst>
                  <a:ext uri="{0D108BD9-81ED-4DB2-BD59-A6C34878D82A}">
                    <a16:rowId xmlns:a16="http://schemas.microsoft.com/office/drawing/2014/main" val="2809090822"/>
                  </a:ext>
                </a:extLst>
              </a:tr>
              <a:tr h="602369">
                <a:tc>
                  <a:txBody>
                    <a:bodyPr/>
                    <a:lstStyle/>
                    <a:p>
                      <a:pPr algn="ctr"/>
                      <a:r>
                        <a:rPr lang="en-US" dirty="0"/>
                        <a:t>Logistic Regression (multi-class) - Baseline</a:t>
                      </a:r>
                      <a:endParaRPr lang="en-IN" dirty="0"/>
                    </a:p>
                  </a:txBody>
                  <a:tcPr/>
                </a:tc>
                <a:tc>
                  <a:txBody>
                    <a:bodyPr/>
                    <a:lstStyle/>
                    <a:p>
                      <a:pPr algn="ctr"/>
                      <a:r>
                        <a:rPr lang="en-IN" dirty="0"/>
                        <a:t>0.53</a:t>
                      </a:r>
                    </a:p>
                  </a:txBody>
                  <a:tcPr/>
                </a:tc>
                <a:extLst>
                  <a:ext uri="{0D108BD9-81ED-4DB2-BD59-A6C34878D82A}">
                    <a16:rowId xmlns:a16="http://schemas.microsoft.com/office/drawing/2014/main" val="3080133677"/>
                  </a:ext>
                </a:extLst>
              </a:tr>
              <a:tr h="602369">
                <a:tc>
                  <a:txBody>
                    <a:bodyPr/>
                    <a:lstStyle/>
                    <a:p>
                      <a:pPr algn="ctr"/>
                      <a:r>
                        <a:rPr lang="en-IN" dirty="0"/>
                        <a:t>MLP Classifier</a:t>
                      </a:r>
                    </a:p>
                  </a:txBody>
                  <a:tcPr/>
                </a:tc>
                <a:tc>
                  <a:txBody>
                    <a:bodyPr/>
                    <a:lstStyle/>
                    <a:p>
                      <a:pPr algn="ctr"/>
                      <a:r>
                        <a:rPr lang="en-IN" dirty="0"/>
                        <a:t>0.73</a:t>
                      </a:r>
                    </a:p>
                  </a:txBody>
                  <a:tcPr/>
                </a:tc>
                <a:extLst>
                  <a:ext uri="{0D108BD9-81ED-4DB2-BD59-A6C34878D82A}">
                    <a16:rowId xmlns:a16="http://schemas.microsoft.com/office/drawing/2014/main" val="375430939"/>
                  </a:ext>
                </a:extLst>
              </a:tr>
              <a:tr h="602369">
                <a:tc>
                  <a:txBody>
                    <a:bodyPr/>
                    <a:lstStyle/>
                    <a:p>
                      <a:pPr algn="ctr"/>
                      <a:r>
                        <a:rPr lang="en-IN" dirty="0"/>
                        <a:t>Random Forest Classifier</a:t>
                      </a:r>
                    </a:p>
                  </a:txBody>
                  <a:tcPr/>
                </a:tc>
                <a:tc>
                  <a:txBody>
                    <a:bodyPr/>
                    <a:lstStyle/>
                    <a:p>
                      <a:pPr algn="ctr"/>
                      <a:r>
                        <a:rPr lang="en-IN" dirty="0"/>
                        <a:t>0.92</a:t>
                      </a:r>
                    </a:p>
                  </a:txBody>
                  <a:tcPr/>
                </a:tc>
                <a:extLst>
                  <a:ext uri="{0D108BD9-81ED-4DB2-BD59-A6C34878D82A}">
                    <a16:rowId xmlns:a16="http://schemas.microsoft.com/office/drawing/2014/main" val="3984928962"/>
                  </a:ext>
                </a:extLst>
              </a:tr>
              <a:tr h="602369">
                <a:tc>
                  <a:txBody>
                    <a:bodyPr/>
                    <a:lstStyle/>
                    <a:p>
                      <a:pPr algn="ctr"/>
                      <a:r>
                        <a:rPr lang="en-IN" dirty="0"/>
                        <a:t>XGBoost classifier</a:t>
                      </a:r>
                    </a:p>
                  </a:txBody>
                  <a:tcPr/>
                </a:tc>
                <a:tc>
                  <a:txBody>
                    <a:bodyPr/>
                    <a:lstStyle/>
                    <a:p>
                      <a:pPr algn="ctr"/>
                      <a:r>
                        <a:rPr lang="en-IN" dirty="0"/>
                        <a:t>0.93</a:t>
                      </a:r>
                    </a:p>
                  </a:txBody>
                  <a:tcPr/>
                </a:tc>
                <a:extLst>
                  <a:ext uri="{0D108BD9-81ED-4DB2-BD59-A6C34878D82A}">
                    <a16:rowId xmlns:a16="http://schemas.microsoft.com/office/drawing/2014/main" val="2359042547"/>
                  </a:ext>
                </a:extLst>
              </a:tr>
            </a:tbl>
          </a:graphicData>
        </a:graphic>
      </p:graphicFrame>
      <p:sp>
        <p:nvSpPr>
          <p:cNvPr id="3" name="Title 2">
            <a:extLst>
              <a:ext uri="{FF2B5EF4-FFF2-40B4-BE49-F238E27FC236}">
                <a16:creationId xmlns:a16="http://schemas.microsoft.com/office/drawing/2014/main" id="{0990AECD-0E5E-BCA4-30D4-77AE4835755B}"/>
              </a:ext>
            </a:extLst>
          </p:cNvPr>
          <p:cNvSpPr>
            <a:spLocks noGrp="1"/>
          </p:cNvSpPr>
          <p:nvPr>
            <p:ph type="title"/>
          </p:nvPr>
        </p:nvSpPr>
        <p:spPr/>
        <p:txBody>
          <a:bodyPr/>
          <a:lstStyle/>
          <a:p>
            <a:pPr algn="ctr"/>
            <a:r>
              <a:rPr lang="en-US" dirty="0"/>
              <a:t>Model Comparison after fine-tuning</a:t>
            </a:r>
          </a:p>
        </p:txBody>
      </p:sp>
    </p:spTree>
    <p:extLst>
      <p:ext uri="{BB962C8B-B14F-4D97-AF65-F5344CB8AC3E}">
        <p14:creationId xmlns:p14="http://schemas.microsoft.com/office/powerpoint/2010/main" val="263170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B2607-85B3-C83C-BA14-4DEB0CEA64C0}"/>
              </a:ext>
            </a:extLst>
          </p:cNvPr>
          <p:cNvSpPr>
            <a:spLocks noGrp="1"/>
          </p:cNvSpPr>
          <p:nvPr>
            <p:ph idx="13"/>
          </p:nvPr>
        </p:nvSpPr>
        <p:spPr/>
        <p:txBody>
          <a:bodyPr vert="horz" lIns="91440" tIns="45720" rIns="91440" bIns="45720" rtlCol="0" anchor="t">
            <a:normAutofit/>
          </a:bodyPr>
          <a:lstStyle/>
          <a:p>
            <a:pPr marL="457200" indent="-457200">
              <a:buFont typeface="Arial" panose="020B0604020202020204" pitchFamily="34" charset="0"/>
              <a:buChar char="•"/>
            </a:pPr>
            <a:r>
              <a:rPr lang="en-US" dirty="0">
                <a:solidFill>
                  <a:schemeClr val="tx1"/>
                </a:solidFill>
              </a:rPr>
              <a:t>Feature engineering and hyperparameter tuning improved results for the Random Forest Classifier and XGBoost Classifier by 1% and 1.2% respectively. </a:t>
            </a:r>
          </a:p>
          <a:p>
            <a:pPr marL="457200" indent="-457200">
              <a:buFont typeface="Arial" panose="020B0604020202020204" pitchFamily="34" charset="0"/>
              <a:buChar char="•"/>
            </a:pPr>
            <a:r>
              <a:rPr lang="en-US" dirty="0">
                <a:solidFill>
                  <a:schemeClr val="tx1"/>
                </a:solidFill>
              </a:rPr>
              <a:t>Soil order type features were also considered important features in feature selection.</a:t>
            </a:r>
          </a:p>
          <a:p>
            <a:pPr marL="457200" indent="-457200">
              <a:buFont typeface="Arial" panose="020B0604020202020204" pitchFamily="34" charset="0"/>
              <a:buChar char="•"/>
            </a:pPr>
            <a:r>
              <a:rPr lang="en-US" dirty="0">
                <a:solidFill>
                  <a:schemeClr val="tx1"/>
                </a:solidFill>
              </a:rPr>
              <a:t>Some other features like weather conditions and geographical information like location could help us in improving our results further.</a:t>
            </a:r>
          </a:p>
        </p:txBody>
      </p:sp>
      <p:sp>
        <p:nvSpPr>
          <p:cNvPr id="3" name="Title 2">
            <a:extLst>
              <a:ext uri="{FF2B5EF4-FFF2-40B4-BE49-F238E27FC236}">
                <a16:creationId xmlns:a16="http://schemas.microsoft.com/office/drawing/2014/main" id="{97B2D0A2-159E-7146-FA25-A0BD3F5A633D}"/>
              </a:ext>
            </a:extLst>
          </p:cNvPr>
          <p:cNvSpPr>
            <a:spLocks noGrp="1"/>
          </p:cNvSpPr>
          <p:nvPr>
            <p:ph type="title"/>
          </p:nvPr>
        </p:nvSpPr>
        <p:spPr/>
        <p:txBody>
          <a:bodyPr/>
          <a:lstStyle/>
          <a:p>
            <a:r>
              <a:rPr lang="en-US"/>
              <a:t>Summary and Conclusions</a:t>
            </a:r>
          </a:p>
        </p:txBody>
      </p:sp>
    </p:spTree>
    <p:extLst>
      <p:ext uri="{BB962C8B-B14F-4D97-AF65-F5344CB8AC3E}">
        <p14:creationId xmlns:p14="http://schemas.microsoft.com/office/powerpoint/2010/main" val="256131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E1C8F-E403-22B4-D68F-5EC81956384C}"/>
              </a:ext>
            </a:extLst>
          </p:cNvPr>
          <p:cNvSpPr>
            <a:spLocks noGrp="1"/>
          </p:cNvSpPr>
          <p:nvPr>
            <p:ph type="title"/>
          </p:nvPr>
        </p:nvSpPr>
        <p:spPr>
          <a:xfrm>
            <a:off x="1524000" y="1345246"/>
            <a:ext cx="9144000" cy="1938728"/>
          </a:xfrm>
        </p:spPr>
        <p:txBody>
          <a:bodyPr/>
          <a:lstStyle/>
          <a:p>
            <a:r>
              <a:rPr lang="en-IN" dirty="0">
                <a:solidFill>
                  <a:schemeClr val="tx1"/>
                </a:solidFill>
              </a:rPr>
              <a:t>Thank you</a:t>
            </a:r>
          </a:p>
        </p:txBody>
      </p:sp>
    </p:spTree>
    <p:extLst>
      <p:ext uri="{BB962C8B-B14F-4D97-AF65-F5344CB8AC3E}">
        <p14:creationId xmlns:p14="http://schemas.microsoft.com/office/powerpoint/2010/main" val="2935881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5678E-F3FD-4CED-AF1F-4EE70D6BBFAE}"/>
              </a:ext>
            </a:extLst>
          </p:cNvPr>
          <p:cNvSpPr>
            <a:spLocks noGrp="1"/>
          </p:cNvSpPr>
          <p:nvPr>
            <p:ph idx="13"/>
          </p:nvPr>
        </p:nvSpPr>
        <p:spPr/>
        <p:txBody>
          <a:bodyPr>
            <a:normAutofit lnSpcReduction="10000"/>
          </a:bodyPr>
          <a:lstStyle/>
          <a:p>
            <a:pPr marL="457200" indent="-457200">
              <a:buFont typeface="Arial" panose="020B0604020202020204" pitchFamily="34" charset="0"/>
              <a:buChar char="•"/>
            </a:pPr>
            <a:r>
              <a:rPr lang="en-US" sz="2000" dirty="0">
                <a:solidFill>
                  <a:schemeClr val="tx1"/>
                </a:solidFill>
              </a:rPr>
              <a:t>The forest cover type prediction dataset is a widely used benchmark dataset in machine learning and remote sensing applications.</a:t>
            </a:r>
          </a:p>
          <a:p>
            <a:pPr marL="457200" indent="-457200">
              <a:buFont typeface="Arial" panose="020B0604020202020204" pitchFamily="34" charset="0"/>
              <a:buChar char="•"/>
            </a:pPr>
            <a:r>
              <a:rPr lang="en-US" sz="2000" dirty="0">
                <a:solidFill>
                  <a:schemeClr val="tx1"/>
                </a:solidFill>
              </a:rPr>
              <a:t>It was created at the GIS Program at Colorado State University. The dataset was obtained from the UCI repository. Link to download the dataset:- (</a:t>
            </a:r>
            <a:r>
              <a:rPr lang="en-US" sz="2000" dirty="0">
                <a:solidFill>
                  <a:schemeClr val="tx1"/>
                </a:solidFill>
                <a:hlinkClick r:id="rId2"/>
              </a:rPr>
              <a:t>https://archive.ics.uci.edu/ml/datasets/covertype</a:t>
            </a:r>
            <a:r>
              <a:rPr lang="en-US" sz="2000" dirty="0">
                <a:solidFill>
                  <a:schemeClr val="tx1"/>
                </a:solidFill>
              </a:rPr>
              <a:t>).</a:t>
            </a:r>
          </a:p>
          <a:p>
            <a:pPr marL="457200" indent="-457200">
              <a:buFont typeface="Arial" panose="020B0604020202020204" pitchFamily="34" charset="0"/>
              <a:buChar char="•"/>
            </a:pPr>
            <a:r>
              <a:rPr lang="en-US" sz="2000" dirty="0">
                <a:solidFill>
                  <a:schemeClr val="tx1"/>
                </a:solidFill>
              </a:rPr>
              <a:t>The goal of this project is to predict the forest cover type (one of seven types) based on the given attributes. It has been used in numerous studies and competitions to evaluate the performance of various machine-learning algorithms and techniques.</a:t>
            </a:r>
          </a:p>
          <a:p>
            <a:pPr marL="457200" indent="-457200">
              <a:buFont typeface="Arial" panose="020B0604020202020204" pitchFamily="34" charset="0"/>
              <a:buChar char="•"/>
            </a:pPr>
            <a:r>
              <a:rPr lang="en-US" sz="2000" dirty="0">
                <a:solidFill>
                  <a:schemeClr val="tx1"/>
                </a:solidFill>
              </a:rPr>
              <a:t>This dataset has been used in numerous studies and competitions, leading to the development of new machine-learning models and techniques that can be applied to similar problems in other domains.</a:t>
            </a:r>
          </a:p>
          <a:p>
            <a:pPr marL="457200" indent="-457200">
              <a:buFont typeface="Arial" panose="020B0604020202020204" pitchFamily="34" charset="0"/>
              <a:buChar char="•"/>
            </a:pPr>
            <a:endParaRPr lang="en-US" sz="2000" dirty="0">
              <a:solidFill>
                <a:schemeClr val="tx1"/>
              </a:solidFill>
            </a:endParaRPr>
          </a:p>
          <a:p>
            <a:pPr marL="457200" indent="-457200">
              <a:buFont typeface="Arial" panose="020B0604020202020204" pitchFamily="34" charset="0"/>
              <a:buChar char="•"/>
            </a:pPr>
            <a:endParaRPr lang="en-IN" sz="2000" dirty="0">
              <a:solidFill>
                <a:schemeClr val="tx1"/>
              </a:solidFill>
            </a:endParaRPr>
          </a:p>
        </p:txBody>
      </p:sp>
      <p:sp>
        <p:nvSpPr>
          <p:cNvPr id="3" name="Title 2">
            <a:extLst>
              <a:ext uri="{FF2B5EF4-FFF2-40B4-BE49-F238E27FC236}">
                <a16:creationId xmlns:a16="http://schemas.microsoft.com/office/drawing/2014/main" id="{F8E2FB3D-00B9-B4CD-9DF3-452B13C66EDF}"/>
              </a:ext>
            </a:extLst>
          </p:cNvPr>
          <p:cNvSpPr>
            <a:spLocks noGrp="1"/>
          </p:cNvSpPr>
          <p:nvPr>
            <p:ph type="title"/>
          </p:nvPr>
        </p:nvSpPr>
        <p:spPr/>
        <p:txBody>
          <a:bodyPr/>
          <a:lstStyle/>
          <a:p>
            <a:pPr algn="ctr"/>
            <a:r>
              <a:rPr lang="en-IN" dirty="0"/>
              <a:t>About the dataset</a:t>
            </a:r>
          </a:p>
        </p:txBody>
      </p:sp>
    </p:spTree>
    <p:extLst>
      <p:ext uri="{BB962C8B-B14F-4D97-AF65-F5344CB8AC3E}">
        <p14:creationId xmlns:p14="http://schemas.microsoft.com/office/powerpoint/2010/main" val="1225488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CB1A5D-E98F-1103-0CC0-24AA5D08C695}"/>
              </a:ext>
            </a:extLst>
          </p:cNvPr>
          <p:cNvSpPr>
            <a:spLocks noGrp="1"/>
          </p:cNvSpPr>
          <p:nvPr>
            <p:ph idx="13"/>
          </p:nvPr>
        </p:nvSpPr>
        <p:spPr/>
        <p:txBody>
          <a:bodyPr>
            <a:normAutofit/>
          </a:bodyPr>
          <a:lstStyle/>
          <a:p>
            <a:pPr marL="457200" indent="-457200">
              <a:buFont typeface="Arial" panose="020B0604020202020204" pitchFamily="34" charset="0"/>
              <a:buChar char="•"/>
            </a:pPr>
            <a:r>
              <a:rPr lang="en-US" sz="2000" dirty="0">
                <a:solidFill>
                  <a:schemeClr val="tx1"/>
                </a:solidFill>
              </a:rPr>
              <a:t>The dataset contains information about the forest cover type for 30-meter square cells in four wilderness areas located in the Roosevelt National Forest of northern Colorado. The areas are located at elevations ranging from 2,596 to 3,929 meters and include a diverse range of tree species and vegetation types.</a:t>
            </a:r>
          </a:p>
          <a:p>
            <a:pPr marL="457200" indent="-457200">
              <a:buFont typeface="Arial" panose="020B0604020202020204" pitchFamily="34" charset="0"/>
              <a:buChar char="•"/>
            </a:pPr>
            <a:r>
              <a:rPr lang="en-US" sz="2000" dirty="0">
                <a:solidFill>
                  <a:schemeClr val="tx1"/>
                </a:solidFill>
              </a:rPr>
              <a:t>The dataset consists of 581,012 instances with 54 attributes, including 10 quantitative variables and 44 binary variables. The quantitative variables include elevation, slope, aspect, horizontal distance to water, and other terrain variables. The binary variables include wilderness area, soil type, and tree type.</a:t>
            </a:r>
          </a:p>
          <a:p>
            <a:pPr marL="457200" indent="-457200">
              <a:buFont typeface="Arial" panose="020B0604020202020204" pitchFamily="34" charset="0"/>
              <a:buChar char="•"/>
            </a:pPr>
            <a:endParaRPr lang="en-IN" sz="2000" dirty="0">
              <a:solidFill>
                <a:schemeClr val="tx1"/>
              </a:solidFill>
            </a:endParaRPr>
          </a:p>
        </p:txBody>
      </p:sp>
      <p:sp>
        <p:nvSpPr>
          <p:cNvPr id="3" name="Title 2">
            <a:extLst>
              <a:ext uri="{FF2B5EF4-FFF2-40B4-BE49-F238E27FC236}">
                <a16:creationId xmlns:a16="http://schemas.microsoft.com/office/drawing/2014/main" id="{00212F85-42CA-A676-3C9A-64346DA1946F}"/>
              </a:ext>
            </a:extLst>
          </p:cNvPr>
          <p:cNvSpPr>
            <a:spLocks noGrp="1"/>
          </p:cNvSpPr>
          <p:nvPr>
            <p:ph type="title"/>
          </p:nvPr>
        </p:nvSpPr>
        <p:spPr/>
        <p:txBody>
          <a:bodyPr/>
          <a:lstStyle/>
          <a:p>
            <a:pPr algn="ctr"/>
            <a:r>
              <a:rPr lang="en-IN" dirty="0"/>
              <a:t>Dataset Description</a:t>
            </a:r>
          </a:p>
        </p:txBody>
      </p:sp>
    </p:spTree>
    <p:extLst>
      <p:ext uri="{BB962C8B-B14F-4D97-AF65-F5344CB8AC3E}">
        <p14:creationId xmlns:p14="http://schemas.microsoft.com/office/powerpoint/2010/main" val="8836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4B72B4-9331-9795-4342-96C8C3F0680A}"/>
              </a:ext>
            </a:extLst>
          </p:cNvPr>
          <p:cNvPicPr>
            <a:picLocks noGrp="1" noChangeAspect="1"/>
          </p:cNvPicPr>
          <p:nvPr>
            <p:ph idx="13"/>
          </p:nvPr>
        </p:nvPicPr>
        <p:blipFill>
          <a:blip r:embed="rId2"/>
          <a:stretch>
            <a:fillRect/>
          </a:stretch>
        </p:blipFill>
        <p:spPr>
          <a:xfrm>
            <a:off x="0" y="1691481"/>
            <a:ext cx="8607403" cy="3475038"/>
          </a:xfrm>
        </p:spPr>
      </p:pic>
      <p:sp>
        <p:nvSpPr>
          <p:cNvPr id="3" name="Title 2">
            <a:extLst>
              <a:ext uri="{FF2B5EF4-FFF2-40B4-BE49-F238E27FC236}">
                <a16:creationId xmlns:a16="http://schemas.microsoft.com/office/drawing/2014/main" id="{36260737-A2D5-2FBE-C66A-C51E2393BE79}"/>
              </a:ext>
            </a:extLst>
          </p:cNvPr>
          <p:cNvSpPr>
            <a:spLocks noGrp="1"/>
          </p:cNvSpPr>
          <p:nvPr>
            <p:ph type="title"/>
          </p:nvPr>
        </p:nvSpPr>
        <p:spPr/>
        <p:txBody>
          <a:bodyPr/>
          <a:lstStyle/>
          <a:p>
            <a:pPr algn="ctr"/>
            <a:r>
              <a:rPr lang="en-IN" dirty="0"/>
              <a:t>Forest cover types</a:t>
            </a:r>
          </a:p>
        </p:txBody>
      </p:sp>
      <p:sp>
        <p:nvSpPr>
          <p:cNvPr id="7" name="TextBox 6">
            <a:extLst>
              <a:ext uri="{FF2B5EF4-FFF2-40B4-BE49-F238E27FC236}">
                <a16:creationId xmlns:a16="http://schemas.microsoft.com/office/drawing/2014/main" id="{E7F86F77-C18A-0715-8C97-3230A823C102}"/>
              </a:ext>
            </a:extLst>
          </p:cNvPr>
          <p:cNvSpPr txBox="1"/>
          <p:nvPr/>
        </p:nvSpPr>
        <p:spPr>
          <a:xfrm>
            <a:off x="8032955" y="1809136"/>
            <a:ext cx="3736258" cy="3108543"/>
          </a:xfrm>
          <a:prstGeom prst="rect">
            <a:avLst/>
          </a:prstGeom>
          <a:noFill/>
        </p:spPr>
        <p:txBody>
          <a:bodyPr wrap="square" rtlCol="0">
            <a:spAutoFit/>
          </a:bodyPr>
          <a:lstStyle/>
          <a:p>
            <a:pPr algn="l">
              <a:buFont typeface="+mj-lt"/>
              <a:buAutoNum type="arabicPeriod"/>
            </a:pPr>
            <a:r>
              <a:rPr lang="en-IN" sz="2800" b="0" i="0" dirty="0">
                <a:solidFill>
                  <a:srgbClr val="333333"/>
                </a:solidFill>
                <a:effectLst/>
                <a:latin typeface="Helvetica Neue"/>
              </a:rPr>
              <a:t>Spruce/Fir</a:t>
            </a:r>
          </a:p>
          <a:p>
            <a:pPr algn="l">
              <a:buFont typeface="+mj-lt"/>
              <a:buAutoNum type="arabicPeriod"/>
            </a:pPr>
            <a:r>
              <a:rPr lang="en-IN" sz="2800" b="0" i="0" dirty="0">
                <a:solidFill>
                  <a:srgbClr val="333333"/>
                </a:solidFill>
                <a:effectLst/>
                <a:latin typeface="Helvetica Neue"/>
              </a:rPr>
              <a:t>Lodgepole Pine</a:t>
            </a:r>
          </a:p>
          <a:p>
            <a:pPr algn="l">
              <a:buFont typeface="+mj-lt"/>
              <a:buAutoNum type="arabicPeriod"/>
            </a:pPr>
            <a:r>
              <a:rPr lang="en-IN" sz="2800" b="0" i="0" dirty="0">
                <a:solidFill>
                  <a:srgbClr val="333333"/>
                </a:solidFill>
                <a:effectLst/>
                <a:latin typeface="Helvetica Neue"/>
              </a:rPr>
              <a:t>Ponderosa Pine</a:t>
            </a:r>
          </a:p>
          <a:p>
            <a:pPr algn="l">
              <a:buFont typeface="+mj-lt"/>
              <a:buAutoNum type="arabicPeriod"/>
            </a:pPr>
            <a:r>
              <a:rPr lang="en-IN" sz="2800" b="0" i="0" dirty="0">
                <a:solidFill>
                  <a:srgbClr val="333333"/>
                </a:solidFill>
                <a:effectLst/>
                <a:latin typeface="Helvetica Neue"/>
              </a:rPr>
              <a:t>Cottonwood/Willow</a:t>
            </a:r>
          </a:p>
          <a:p>
            <a:pPr algn="l">
              <a:buFont typeface="+mj-lt"/>
              <a:buAutoNum type="arabicPeriod"/>
            </a:pPr>
            <a:r>
              <a:rPr lang="en-IN" sz="2800" b="0" i="0" dirty="0">
                <a:solidFill>
                  <a:srgbClr val="333333"/>
                </a:solidFill>
                <a:effectLst/>
                <a:latin typeface="Helvetica Neue"/>
              </a:rPr>
              <a:t>Aspen</a:t>
            </a:r>
          </a:p>
          <a:p>
            <a:pPr algn="l">
              <a:buFont typeface="+mj-lt"/>
              <a:buAutoNum type="arabicPeriod"/>
            </a:pPr>
            <a:r>
              <a:rPr lang="en-IN" sz="2800" b="0" i="0" dirty="0">
                <a:solidFill>
                  <a:srgbClr val="333333"/>
                </a:solidFill>
                <a:effectLst/>
                <a:latin typeface="Helvetica Neue"/>
              </a:rPr>
              <a:t>Douglas-fir</a:t>
            </a:r>
          </a:p>
          <a:p>
            <a:pPr algn="l">
              <a:buFont typeface="+mj-lt"/>
              <a:buAutoNum type="arabicPeriod"/>
            </a:pPr>
            <a:r>
              <a:rPr lang="en-IN" sz="2800" b="0" i="0" dirty="0">
                <a:solidFill>
                  <a:srgbClr val="333333"/>
                </a:solidFill>
                <a:effectLst/>
                <a:latin typeface="Helvetica Neue"/>
              </a:rPr>
              <a:t>Krummholz</a:t>
            </a:r>
          </a:p>
        </p:txBody>
      </p:sp>
    </p:spTree>
    <p:extLst>
      <p:ext uri="{BB962C8B-B14F-4D97-AF65-F5344CB8AC3E}">
        <p14:creationId xmlns:p14="http://schemas.microsoft.com/office/powerpoint/2010/main" val="1878545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B6FE9A7-8BE0-DACD-FE7D-38528B8D7FD4}"/>
              </a:ext>
            </a:extLst>
          </p:cNvPr>
          <p:cNvGraphicFramePr>
            <a:graphicFrameLocks noGrp="1"/>
          </p:cNvGraphicFramePr>
          <p:nvPr>
            <p:ph idx="13"/>
            <p:extLst>
              <p:ext uri="{D42A27DB-BD31-4B8C-83A1-F6EECF244321}">
                <p14:modId xmlns:p14="http://schemas.microsoft.com/office/powerpoint/2010/main" val="1092939533"/>
              </p:ext>
            </p:extLst>
          </p:nvPr>
        </p:nvGraphicFramePr>
        <p:xfrm>
          <a:off x="471948" y="436826"/>
          <a:ext cx="11071120" cy="6400800"/>
        </p:xfrm>
        <a:graphic>
          <a:graphicData uri="http://schemas.openxmlformats.org/drawingml/2006/table">
            <a:tbl>
              <a:tblPr firstRow="1" bandRow="1">
                <a:tableStyleId>{5C22544A-7EE6-4342-B048-85BDC9FD1C3A}</a:tableStyleId>
              </a:tblPr>
              <a:tblGrid>
                <a:gridCol w="2767780">
                  <a:extLst>
                    <a:ext uri="{9D8B030D-6E8A-4147-A177-3AD203B41FA5}">
                      <a16:colId xmlns:a16="http://schemas.microsoft.com/office/drawing/2014/main" val="3251605481"/>
                    </a:ext>
                  </a:extLst>
                </a:gridCol>
                <a:gridCol w="2767780">
                  <a:extLst>
                    <a:ext uri="{9D8B030D-6E8A-4147-A177-3AD203B41FA5}">
                      <a16:colId xmlns:a16="http://schemas.microsoft.com/office/drawing/2014/main" val="700556364"/>
                    </a:ext>
                  </a:extLst>
                </a:gridCol>
                <a:gridCol w="2767780">
                  <a:extLst>
                    <a:ext uri="{9D8B030D-6E8A-4147-A177-3AD203B41FA5}">
                      <a16:colId xmlns:a16="http://schemas.microsoft.com/office/drawing/2014/main" val="3349544750"/>
                    </a:ext>
                  </a:extLst>
                </a:gridCol>
                <a:gridCol w="2767780">
                  <a:extLst>
                    <a:ext uri="{9D8B030D-6E8A-4147-A177-3AD203B41FA5}">
                      <a16:colId xmlns:a16="http://schemas.microsoft.com/office/drawing/2014/main" val="3106573283"/>
                    </a:ext>
                  </a:extLst>
                </a:gridCol>
              </a:tblGrid>
              <a:tr h="359339">
                <a:tc>
                  <a:txBody>
                    <a:bodyPr/>
                    <a:lstStyle/>
                    <a:p>
                      <a:r>
                        <a:rPr lang="en-IN" sz="1600" dirty="0"/>
                        <a:t>Name</a:t>
                      </a:r>
                    </a:p>
                  </a:txBody>
                  <a:tcPr/>
                </a:tc>
                <a:tc>
                  <a:txBody>
                    <a:bodyPr/>
                    <a:lstStyle/>
                    <a:p>
                      <a:r>
                        <a:rPr lang="en-IN" sz="1600" dirty="0"/>
                        <a:t>Data Type</a:t>
                      </a:r>
                    </a:p>
                  </a:txBody>
                  <a:tcPr/>
                </a:tc>
                <a:tc>
                  <a:txBody>
                    <a:bodyPr/>
                    <a:lstStyle/>
                    <a:p>
                      <a:r>
                        <a:rPr lang="en-IN" dirty="0"/>
                        <a:t>Measurement</a:t>
                      </a:r>
                    </a:p>
                  </a:txBody>
                  <a:tcPr/>
                </a:tc>
                <a:tc>
                  <a:txBody>
                    <a:bodyPr/>
                    <a:lstStyle/>
                    <a:p>
                      <a:r>
                        <a:rPr lang="en-IN" dirty="0"/>
                        <a:t>Description</a:t>
                      </a:r>
                    </a:p>
                  </a:txBody>
                  <a:tcPr/>
                </a:tc>
                <a:extLst>
                  <a:ext uri="{0D108BD9-81ED-4DB2-BD59-A6C34878D82A}">
                    <a16:rowId xmlns:a16="http://schemas.microsoft.com/office/drawing/2014/main" val="2323895372"/>
                  </a:ext>
                </a:extLst>
              </a:tr>
              <a:tr h="359339">
                <a:tc>
                  <a:txBody>
                    <a:bodyPr/>
                    <a:lstStyle/>
                    <a:p>
                      <a:r>
                        <a:rPr lang="en-IN" sz="1600" b="0" i="0" kern="1200" dirty="0">
                          <a:solidFill>
                            <a:schemeClr val="tx1"/>
                          </a:solidFill>
                          <a:effectLst/>
                          <a:latin typeface="+mn-lt"/>
                          <a:ea typeface="+mn-ea"/>
                          <a:cs typeface="+mn-cs"/>
                        </a:rPr>
                        <a:t>Elevation</a:t>
                      </a:r>
                      <a:r>
                        <a:rPr lang="en-IN" sz="16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meters</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Elevation in meters</a:t>
                      </a:r>
                      <a:endParaRPr lang="en-IN" sz="1600" dirty="0"/>
                    </a:p>
                  </a:txBody>
                  <a:tcPr/>
                </a:tc>
                <a:extLst>
                  <a:ext uri="{0D108BD9-81ED-4DB2-BD59-A6C34878D82A}">
                    <a16:rowId xmlns:a16="http://schemas.microsoft.com/office/drawing/2014/main" val="3603180085"/>
                  </a:ext>
                </a:extLst>
              </a:tr>
              <a:tr h="359339">
                <a:tc>
                  <a:txBody>
                    <a:bodyPr/>
                    <a:lstStyle/>
                    <a:p>
                      <a:r>
                        <a:rPr lang="en-IN" sz="1600" b="0" i="0" kern="1200" dirty="0">
                          <a:solidFill>
                            <a:schemeClr val="dk1"/>
                          </a:solidFill>
                          <a:effectLst/>
                          <a:latin typeface="+mn-lt"/>
                          <a:ea typeface="+mn-ea"/>
                          <a:cs typeface="+mn-cs"/>
                        </a:rPr>
                        <a:t>Aspect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azimuth</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Aspect in degrees azimuth</a:t>
                      </a:r>
                      <a:endParaRPr lang="en-IN" sz="1600" dirty="0"/>
                    </a:p>
                  </a:txBody>
                  <a:tcPr/>
                </a:tc>
                <a:extLst>
                  <a:ext uri="{0D108BD9-81ED-4DB2-BD59-A6C34878D82A}">
                    <a16:rowId xmlns:a16="http://schemas.microsoft.com/office/drawing/2014/main" val="1546581273"/>
                  </a:ext>
                </a:extLst>
              </a:tr>
              <a:tr h="359339">
                <a:tc>
                  <a:txBody>
                    <a:bodyPr/>
                    <a:lstStyle/>
                    <a:p>
                      <a:r>
                        <a:rPr lang="en-IN" sz="1600" b="0" i="0" kern="1200" dirty="0">
                          <a:solidFill>
                            <a:schemeClr val="dk1"/>
                          </a:solidFill>
                          <a:effectLst/>
                          <a:latin typeface="+mn-lt"/>
                          <a:ea typeface="+mn-ea"/>
                          <a:cs typeface="+mn-cs"/>
                        </a:rPr>
                        <a:t>Slope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degrees</a:t>
                      </a:r>
                      <a:endParaRPr lang="en-IN" sz="1600" dirty="0"/>
                    </a:p>
                  </a:txBody>
                  <a:tcPr/>
                </a:tc>
                <a:tc>
                  <a:txBody>
                    <a:bodyPr/>
                    <a:lstStyle/>
                    <a:p>
                      <a:r>
                        <a:rPr lang="en-IN" sz="1600" b="0" i="0" kern="1200" dirty="0">
                          <a:solidFill>
                            <a:schemeClr val="dk1"/>
                          </a:solidFill>
                          <a:effectLst/>
                          <a:latin typeface="+mn-lt"/>
                          <a:ea typeface="+mn-ea"/>
                          <a:cs typeface="+mn-cs"/>
                        </a:rPr>
                        <a:t>Slope in degrees</a:t>
                      </a:r>
                      <a:endParaRPr lang="en-IN" sz="1600" dirty="0"/>
                    </a:p>
                  </a:txBody>
                  <a:tcPr/>
                </a:tc>
                <a:extLst>
                  <a:ext uri="{0D108BD9-81ED-4DB2-BD59-A6C34878D82A}">
                    <a16:rowId xmlns:a16="http://schemas.microsoft.com/office/drawing/2014/main" val="2651805115"/>
                  </a:ext>
                </a:extLst>
              </a:tr>
              <a:tr h="568954">
                <a:tc>
                  <a:txBody>
                    <a:bodyPr/>
                    <a:lstStyle/>
                    <a:p>
                      <a:r>
                        <a:rPr lang="en-IN" sz="1600" b="0" i="0" kern="1200" dirty="0" err="1">
                          <a:solidFill>
                            <a:schemeClr val="dk1"/>
                          </a:solidFill>
                          <a:effectLst/>
                          <a:latin typeface="+mn-lt"/>
                          <a:ea typeface="+mn-ea"/>
                          <a:cs typeface="+mn-cs"/>
                        </a:rPr>
                        <a:t>Horizontal_Distance_To_Hydrology</a:t>
                      </a:r>
                      <a:r>
                        <a:rPr lang="en-IN" sz="1600" b="0" i="0" kern="1200" dirty="0">
                          <a:solidFill>
                            <a:schemeClr val="dk1"/>
                          </a:solidFill>
                          <a:effectLst/>
                          <a:latin typeface="+mn-lt"/>
                          <a:ea typeface="+mn-ea"/>
                          <a:cs typeface="+mn-cs"/>
                        </a:rPr>
                        <a:t>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meters</a:t>
                      </a:r>
                      <a:r>
                        <a:rPr lang="en-IN" sz="1800" b="0" i="0" kern="1200" dirty="0">
                          <a:solidFill>
                            <a:schemeClr val="dk1"/>
                          </a:solidFill>
                          <a:effectLst/>
                          <a:latin typeface="+mn-lt"/>
                          <a:ea typeface="+mn-ea"/>
                          <a:cs typeface="+mn-cs"/>
                        </a:rPr>
                        <a:t> </a:t>
                      </a:r>
                      <a:endParaRPr lang="en-IN" dirty="0"/>
                    </a:p>
                  </a:txBody>
                  <a:tcPr/>
                </a:tc>
                <a:tc>
                  <a:txBody>
                    <a:bodyPr/>
                    <a:lstStyle/>
                    <a:p>
                      <a:r>
                        <a:rPr lang="en-US" sz="1600" b="0" i="0" kern="1200" dirty="0">
                          <a:solidFill>
                            <a:schemeClr val="dk1"/>
                          </a:solidFill>
                          <a:effectLst/>
                          <a:latin typeface="+mn-lt"/>
                          <a:ea typeface="+mn-ea"/>
                          <a:cs typeface="+mn-cs"/>
                        </a:rPr>
                        <a:t>Horz. Dist. to nearest surface water features</a:t>
                      </a:r>
                      <a:endParaRPr lang="en-IN" sz="1600" dirty="0"/>
                    </a:p>
                  </a:txBody>
                  <a:tcPr/>
                </a:tc>
                <a:extLst>
                  <a:ext uri="{0D108BD9-81ED-4DB2-BD59-A6C34878D82A}">
                    <a16:rowId xmlns:a16="http://schemas.microsoft.com/office/drawing/2014/main" val="229676744"/>
                  </a:ext>
                </a:extLst>
              </a:tr>
              <a:tr h="568954">
                <a:tc>
                  <a:txBody>
                    <a:bodyPr/>
                    <a:lstStyle/>
                    <a:p>
                      <a:r>
                        <a:rPr lang="en-IN" sz="1600" b="0" i="0" kern="1200" dirty="0" err="1">
                          <a:solidFill>
                            <a:schemeClr val="dk1"/>
                          </a:solidFill>
                          <a:effectLst/>
                          <a:latin typeface="+mn-lt"/>
                          <a:ea typeface="+mn-ea"/>
                          <a:cs typeface="+mn-cs"/>
                        </a:rPr>
                        <a:t>Vertical_Distance_To_Hydrology</a:t>
                      </a:r>
                      <a:r>
                        <a:rPr lang="en-IN" sz="1600" b="0" i="0" kern="1200" dirty="0">
                          <a:solidFill>
                            <a:schemeClr val="dk1"/>
                          </a:solidFill>
                          <a:effectLst/>
                          <a:latin typeface="+mn-lt"/>
                          <a:ea typeface="+mn-ea"/>
                          <a:cs typeface="+mn-cs"/>
                        </a:rPr>
                        <a:t>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 </a:t>
                      </a:r>
                      <a:endParaRPr lang="en-IN" sz="1600" dirty="0"/>
                    </a:p>
                    <a:p>
                      <a:endParaRPr lang="en-IN" sz="1600" dirty="0"/>
                    </a:p>
                  </a:txBody>
                  <a:tcPr/>
                </a:tc>
                <a:tc>
                  <a:txBody>
                    <a:bodyPr/>
                    <a:lstStyle/>
                    <a:p>
                      <a:r>
                        <a:rPr lang="en-IN" sz="1600" b="0" i="0" kern="1200" dirty="0">
                          <a:solidFill>
                            <a:schemeClr val="dk1"/>
                          </a:solidFill>
                          <a:effectLst/>
                          <a:latin typeface="+mn-lt"/>
                          <a:ea typeface="+mn-ea"/>
                          <a:cs typeface="+mn-cs"/>
                        </a:rPr>
                        <a:t>meters </a:t>
                      </a:r>
                      <a:endParaRPr lang="en-IN" sz="1600" dirty="0"/>
                    </a:p>
                  </a:txBody>
                  <a:tcPr/>
                </a:tc>
                <a:tc>
                  <a:txBody>
                    <a:bodyPr/>
                    <a:lstStyle/>
                    <a:p>
                      <a:r>
                        <a:rPr lang="en-US" sz="1600" b="0" i="0" kern="1200" dirty="0">
                          <a:solidFill>
                            <a:schemeClr val="dk1"/>
                          </a:solidFill>
                          <a:effectLst/>
                          <a:latin typeface="+mn-lt"/>
                          <a:ea typeface="+mn-ea"/>
                          <a:cs typeface="+mn-cs"/>
                        </a:rPr>
                        <a:t>Vert. Dist. to nearest surface water features</a:t>
                      </a:r>
                      <a:endParaRPr lang="en-IN" sz="1600" dirty="0"/>
                    </a:p>
                  </a:txBody>
                  <a:tcPr/>
                </a:tc>
                <a:extLst>
                  <a:ext uri="{0D108BD9-81ED-4DB2-BD59-A6C34878D82A}">
                    <a16:rowId xmlns:a16="http://schemas.microsoft.com/office/drawing/2014/main" val="1246227707"/>
                  </a:ext>
                </a:extLst>
              </a:tr>
              <a:tr h="568954">
                <a:tc>
                  <a:txBody>
                    <a:bodyPr/>
                    <a:lstStyle/>
                    <a:p>
                      <a:r>
                        <a:rPr lang="en-IN" sz="1600" b="0" i="0" kern="1200" dirty="0" err="1">
                          <a:solidFill>
                            <a:schemeClr val="dk1"/>
                          </a:solidFill>
                          <a:effectLst/>
                          <a:latin typeface="+mn-lt"/>
                          <a:ea typeface="+mn-ea"/>
                          <a:cs typeface="+mn-cs"/>
                        </a:rPr>
                        <a:t>Horizontal_Distance_To_Roadways</a:t>
                      </a:r>
                      <a:r>
                        <a:rPr lang="en-IN" sz="1600" b="0" i="0" kern="1200" dirty="0">
                          <a:solidFill>
                            <a:schemeClr val="dk1"/>
                          </a:solidFill>
                          <a:effectLst/>
                          <a:latin typeface="+mn-lt"/>
                          <a:ea typeface="+mn-ea"/>
                          <a:cs typeface="+mn-cs"/>
                        </a:rPr>
                        <a:t>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meters</a:t>
                      </a:r>
                      <a:r>
                        <a:rPr lang="en-IN" sz="1800" b="0" i="0" kern="1200" dirty="0">
                          <a:solidFill>
                            <a:schemeClr val="dk1"/>
                          </a:solidFill>
                          <a:effectLst/>
                          <a:latin typeface="+mn-lt"/>
                          <a:ea typeface="+mn-ea"/>
                          <a:cs typeface="+mn-cs"/>
                        </a:rPr>
                        <a:t> </a:t>
                      </a:r>
                      <a:endParaRPr lang="en-IN" dirty="0"/>
                    </a:p>
                  </a:txBody>
                  <a:tcPr/>
                </a:tc>
                <a:tc>
                  <a:txBody>
                    <a:bodyPr/>
                    <a:lstStyle/>
                    <a:p>
                      <a:r>
                        <a:rPr lang="en-US" sz="1600" b="0" i="0" kern="1200" dirty="0">
                          <a:solidFill>
                            <a:schemeClr val="dk1"/>
                          </a:solidFill>
                          <a:effectLst/>
                          <a:latin typeface="+mn-lt"/>
                          <a:ea typeface="+mn-ea"/>
                          <a:cs typeface="+mn-cs"/>
                        </a:rPr>
                        <a:t>Horz. Dist. to the nearest roadway</a:t>
                      </a:r>
                      <a:endParaRPr lang="en-IN" sz="1600" dirty="0"/>
                    </a:p>
                  </a:txBody>
                  <a:tcPr/>
                </a:tc>
                <a:extLst>
                  <a:ext uri="{0D108BD9-81ED-4DB2-BD59-A6C34878D82A}">
                    <a16:rowId xmlns:a16="http://schemas.microsoft.com/office/drawing/2014/main" val="2689386923"/>
                  </a:ext>
                </a:extLst>
              </a:tr>
              <a:tr h="329394">
                <a:tc>
                  <a:txBody>
                    <a:bodyPr/>
                    <a:lstStyle/>
                    <a:p>
                      <a:r>
                        <a:rPr lang="en-IN" sz="1600" b="0" i="0" kern="1200" dirty="0">
                          <a:solidFill>
                            <a:schemeClr val="dk1"/>
                          </a:solidFill>
                          <a:effectLst/>
                          <a:latin typeface="+mn-lt"/>
                          <a:ea typeface="+mn-ea"/>
                          <a:cs typeface="+mn-cs"/>
                        </a:rPr>
                        <a:t>Hillshade_9am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 </a:t>
                      </a:r>
                      <a:endParaRPr lang="en-IN" sz="1600" dirty="0"/>
                    </a:p>
                  </a:txBody>
                  <a:tcPr/>
                </a:tc>
                <a:tc>
                  <a:txBody>
                    <a:bodyPr/>
                    <a:lstStyle/>
                    <a:p>
                      <a:r>
                        <a:rPr lang="en-IN" sz="1600" b="0" i="0" kern="1200" dirty="0">
                          <a:solidFill>
                            <a:schemeClr val="dk1"/>
                          </a:solidFill>
                          <a:effectLst/>
                          <a:latin typeface="+mn-lt"/>
                          <a:ea typeface="+mn-ea"/>
                          <a:cs typeface="+mn-cs"/>
                        </a:rPr>
                        <a:t>Hillshade index at 9 am</a:t>
                      </a:r>
                      <a:endParaRPr lang="en-IN" sz="1600" dirty="0"/>
                    </a:p>
                  </a:txBody>
                  <a:tcPr/>
                </a:tc>
                <a:tc>
                  <a:txBody>
                    <a:bodyPr/>
                    <a:lstStyle/>
                    <a:p>
                      <a:r>
                        <a:rPr lang="en-IN" sz="1600" b="0" i="0" kern="1200" dirty="0">
                          <a:solidFill>
                            <a:schemeClr val="dk1"/>
                          </a:solidFill>
                          <a:effectLst/>
                          <a:latin typeface="+mn-lt"/>
                          <a:ea typeface="+mn-ea"/>
                          <a:cs typeface="+mn-cs"/>
                        </a:rPr>
                        <a:t>summer solstice</a:t>
                      </a:r>
                      <a:endParaRPr lang="en-IN" sz="1600" dirty="0"/>
                    </a:p>
                  </a:txBody>
                  <a:tcPr/>
                </a:tc>
                <a:extLst>
                  <a:ext uri="{0D108BD9-81ED-4DB2-BD59-A6C34878D82A}">
                    <a16:rowId xmlns:a16="http://schemas.microsoft.com/office/drawing/2014/main" val="721221731"/>
                  </a:ext>
                </a:extLst>
              </a:tr>
              <a:tr h="389284">
                <a:tc>
                  <a:txBody>
                    <a:bodyPr/>
                    <a:lstStyle/>
                    <a:p>
                      <a:r>
                        <a:rPr lang="en-IN" sz="1600" b="0" i="0" kern="1200" dirty="0">
                          <a:solidFill>
                            <a:schemeClr val="dk1"/>
                          </a:solidFill>
                          <a:effectLst/>
                          <a:latin typeface="+mn-lt"/>
                          <a:ea typeface="+mn-ea"/>
                          <a:cs typeface="+mn-cs"/>
                        </a:rPr>
                        <a:t>Hillshade_Noon</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2000" b="0" i="0" kern="1200" dirty="0">
                          <a:solidFill>
                            <a:schemeClr val="dk1"/>
                          </a:solidFill>
                          <a:effectLst/>
                          <a:latin typeface="+mn-lt"/>
                          <a:ea typeface="+mn-ea"/>
                          <a:cs typeface="+mn-cs"/>
                        </a:rPr>
                        <a:t> </a:t>
                      </a:r>
                      <a:endParaRPr lang="en-IN" sz="1800" dirty="0"/>
                    </a:p>
                  </a:txBody>
                  <a:tcPr/>
                </a:tc>
                <a:tc>
                  <a:txBody>
                    <a:bodyPr/>
                    <a:lstStyle/>
                    <a:p>
                      <a:r>
                        <a:rPr lang="en-IN" sz="1600" b="0" i="0" kern="1200" dirty="0">
                          <a:solidFill>
                            <a:schemeClr val="dk1"/>
                          </a:solidFill>
                          <a:effectLst/>
                          <a:latin typeface="+mn-lt"/>
                          <a:ea typeface="+mn-ea"/>
                          <a:cs typeface="+mn-cs"/>
                        </a:rPr>
                        <a:t>Hillshade index at noon</a:t>
                      </a:r>
                      <a:endParaRPr lang="en-IN" sz="1600" dirty="0"/>
                    </a:p>
                  </a:txBody>
                  <a:tcPr/>
                </a:tc>
                <a:tc>
                  <a:txBody>
                    <a:bodyPr/>
                    <a:lstStyle/>
                    <a:p>
                      <a:r>
                        <a:rPr lang="en-IN" sz="1600" b="0" i="0" kern="1200" dirty="0">
                          <a:solidFill>
                            <a:schemeClr val="dk1"/>
                          </a:solidFill>
                          <a:effectLst/>
                          <a:latin typeface="+mn-lt"/>
                          <a:ea typeface="+mn-ea"/>
                          <a:cs typeface="+mn-cs"/>
                        </a:rPr>
                        <a:t>summer solstice</a:t>
                      </a:r>
                      <a:endParaRPr lang="en-IN" sz="1600" dirty="0"/>
                    </a:p>
                  </a:txBody>
                  <a:tcPr/>
                </a:tc>
                <a:extLst>
                  <a:ext uri="{0D108BD9-81ED-4DB2-BD59-A6C34878D82A}">
                    <a16:rowId xmlns:a16="http://schemas.microsoft.com/office/drawing/2014/main" val="3961387444"/>
                  </a:ext>
                </a:extLst>
              </a:tr>
              <a:tr h="359339">
                <a:tc>
                  <a:txBody>
                    <a:bodyPr/>
                    <a:lstStyle/>
                    <a:p>
                      <a:r>
                        <a:rPr lang="en-IN" sz="1600" b="0" i="0" kern="1200" dirty="0">
                          <a:solidFill>
                            <a:schemeClr val="dk1"/>
                          </a:solidFill>
                          <a:effectLst/>
                          <a:latin typeface="+mn-lt"/>
                          <a:ea typeface="+mn-ea"/>
                          <a:cs typeface="+mn-cs"/>
                        </a:rPr>
                        <a:t>Hillshade_3pm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Hillshade index at 3 pm</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summer solstice</a:t>
                      </a:r>
                      <a:endParaRPr lang="en-IN" sz="1600" dirty="0"/>
                    </a:p>
                  </a:txBody>
                  <a:tcPr/>
                </a:tc>
                <a:extLst>
                  <a:ext uri="{0D108BD9-81ED-4DB2-BD59-A6C34878D82A}">
                    <a16:rowId xmlns:a16="http://schemas.microsoft.com/office/drawing/2014/main" val="1625514785"/>
                  </a:ext>
                </a:extLst>
              </a:tr>
              <a:tr h="568954">
                <a:tc>
                  <a:txBody>
                    <a:bodyPr/>
                    <a:lstStyle/>
                    <a:p>
                      <a:r>
                        <a:rPr lang="en-US" sz="1600" b="0" i="0" kern="1200" dirty="0" err="1">
                          <a:solidFill>
                            <a:schemeClr val="dk1"/>
                          </a:solidFill>
                          <a:effectLst/>
                          <a:latin typeface="+mn-lt"/>
                          <a:ea typeface="+mn-ea"/>
                          <a:cs typeface="+mn-cs"/>
                        </a:rPr>
                        <a:t>Horizontal_Distance_To_Fire_Points</a:t>
                      </a:r>
                      <a:r>
                        <a:rPr lang="en-US" sz="1600" b="0" i="0" kern="1200" dirty="0">
                          <a:solidFill>
                            <a:schemeClr val="dk1"/>
                          </a:solidFill>
                          <a:effectLst/>
                          <a:latin typeface="+mn-lt"/>
                          <a:ea typeface="+mn-ea"/>
                          <a:cs typeface="+mn-cs"/>
                        </a:rPr>
                        <a:t>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dk1"/>
                          </a:solidFill>
                          <a:effectLst/>
                          <a:latin typeface="+mn-lt"/>
                          <a:ea typeface="+mn-ea"/>
                          <a:cs typeface="+mn-cs"/>
                        </a:rPr>
                        <a:t>quantitative</a:t>
                      </a:r>
                      <a:r>
                        <a:rPr lang="en-IN" sz="1800" b="0" i="0" kern="1200" dirty="0">
                          <a:solidFill>
                            <a:schemeClr val="dk1"/>
                          </a:solidFill>
                          <a:effectLst/>
                          <a:latin typeface="+mn-lt"/>
                          <a:ea typeface="+mn-ea"/>
                          <a:cs typeface="+mn-cs"/>
                        </a:rPr>
                        <a:t> </a:t>
                      </a:r>
                      <a:endParaRPr lang="en-IN" sz="1600" dirty="0"/>
                    </a:p>
                  </a:txBody>
                  <a:tcPr/>
                </a:tc>
                <a:tc>
                  <a:txBody>
                    <a:bodyPr/>
                    <a:lstStyle/>
                    <a:p>
                      <a:r>
                        <a:rPr lang="en-IN" sz="1600" b="0" i="0" kern="1200" dirty="0">
                          <a:solidFill>
                            <a:schemeClr val="dk1"/>
                          </a:solidFill>
                          <a:effectLst/>
                          <a:latin typeface="+mn-lt"/>
                          <a:ea typeface="+mn-ea"/>
                          <a:cs typeface="+mn-cs"/>
                        </a:rPr>
                        <a:t>meters</a:t>
                      </a:r>
                      <a:r>
                        <a:rPr lang="en-IN" sz="1800" b="0" i="0" kern="1200" dirty="0">
                          <a:solidFill>
                            <a:schemeClr val="dk1"/>
                          </a:solidFill>
                          <a:effectLst/>
                          <a:latin typeface="+mn-lt"/>
                          <a:ea typeface="+mn-ea"/>
                          <a:cs typeface="+mn-cs"/>
                        </a:rPr>
                        <a:t> </a:t>
                      </a:r>
                      <a:endParaRPr lang="en-IN" dirty="0"/>
                    </a:p>
                  </a:txBody>
                  <a:tcPr/>
                </a:tc>
                <a:tc>
                  <a:txBody>
                    <a:bodyPr/>
                    <a:lstStyle/>
                    <a:p>
                      <a:r>
                        <a:rPr lang="en-US" sz="1600" b="0" i="0" kern="1200" dirty="0">
                          <a:solidFill>
                            <a:schemeClr val="dk1"/>
                          </a:solidFill>
                          <a:effectLst/>
                          <a:latin typeface="+mn-lt"/>
                          <a:ea typeface="+mn-ea"/>
                          <a:cs typeface="+mn-cs"/>
                        </a:rPr>
                        <a:t>Horz. Dist. to nearest wildfire ignition points</a:t>
                      </a:r>
                      <a:endParaRPr lang="en-IN" sz="1600" dirty="0"/>
                    </a:p>
                  </a:txBody>
                  <a:tcPr/>
                </a:tc>
                <a:extLst>
                  <a:ext uri="{0D108BD9-81ED-4DB2-BD59-A6C34878D82A}">
                    <a16:rowId xmlns:a16="http://schemas.microsoft.com/office/drawing/2014/main" val="746642000"/>
                  </a:ext>
                </a:extLst>
              </a:tr>
              <a:tr h="568954">
                <a:tc>
                  <a:txBody>
                    <a:bodyPr/>
                    <a:lstStyle/>
                    <a:p>
                      <a:r>
                        <a:rPr lang="en-IN" sz="1600" b="0" i="0" kern="1200" dirty="0" err="1">
                          <a:solidFill>
                            <a:schemeClr val="dk1"/>
                          </a:solidFill>
                          <a:effectLst/>
                          <a:latin typeface="+mn-lt"/>
                          <a:ea typeface="+mn-ea"/>
                          <a:cs typeface="+mn-cs"/>
                        </a:rPr>
                        <a:t>Wilderness_Area</a:t>
                      </a:r>
                      <a:r>
                        <a:rPr lang="en-IN" sz="1600" b="0" i="0" kern="1200" dirty="0">
                          <a:solidFill>
                            <a:schemeClr val="dk1"/>
                          </a:solidFill>
                          <a:effectLst/>
                          <a:latin typeface="+mn-lt"/>
                          <a:ea typeface="+mn-ea"/>
                          <a:cs typeface="+mn-cs"/>
                        </a:rPr>
                        <a:t> (4 binary columns)</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qualitative</a:t>
                      </a:r>
                    </a:p>
                  </a:txBody>
                  <a:tcPr/>
                </a:tc>
                <a:tc>
                  <a:txBody>
                    <a:bodyPr/>
                    <a:lstStyle/>
                    <a:p>
                      <a:r>
                        <a:rPr lang="en-US" sz="1600" b="0" i="0" kern="1200" dirty="0">
                          <a:solidFill>
                            <a:schemeClr val="dk1"/>
                          </a:solidFill>
                          <a:effectLst/>
                          <a:latin typeface="+mn-lt"/>
                          <a:ea typeface="+mn-ea"/>
                          <a:cs typeface="+mn-cs"/>
                        </a:rPr>
                        <a:t>0 (absence) or 1 (presence)</a:t>
                      </a:r>
                      <a:endParaRPr lang="en-IN" sz="1600" dirty="0"/>
                    </a:p>
                  </a:txBody>
                  <a:tcPr/>
                </a:tc>
                <a:tc>
                  <a:txBody>
                    <a:bodyPr/>
                    <a:lstStyle/>
                    <a:p>
                      <a:r>
                        <a:rPr lang="en-IN" sz="1600" b="0" i="0" kern="1200" dirty="0">
                          <a:solidFill>
                            <a:schemeClr val="dk1"/>
                          </a:solidFill>
                          <a:effectLst/>
                          <a:latin typeface="+mn-lt"/>
                          <a:ea typeface="+mn-ea"/>
                          <a:cs typeface="+mn-cs"/>
                        </a:rPr>
                        <a:t>Wilderness area designation</a:t>
                      </a:r>
                      <a:endParaRPr lang="en-IN" sz="1600" dirty="0"/>
                    </a:p>
                  </a:txBody>
                  <a:tcPr/>
                </a:tc>
                <a:extLst>
                  <a:ext uri="{0D108BD9-81ED-4DB2-BD59-A6C34878D82A}">
                    <a16:rowId xmlns:a16="http://schemas.microsoft.com/office/drawing/2014/main" val="2585706757"/>
                  </a:ext>
                </a:extLst>
              </a:tr>
              <a:tr h="598899">
                <a:tc>
                  <a:txBody>
                    <a:bodyPr/>
                    <a:lstStyle/>
                    <a:p>
                      <a:r>
                        <a:rPr lang="en-US" sz="1600" b="0" i="0" kern="1200" dirty="0" err="1">
                          <a:solidFill>
                            <a:schemeClr val="dk1"/>
                          </a:solidFill>
                          <a:effectLst/>
                          <a:latin typeface="+mn-lt"/>
                          <a:ea typeface="+mn-ea"/>
                          <a:cs typeface="+mn-cs"/>
                        </a:rPr>
                        <a:t>Soil_Type</a:t>
                      </a:r>
                      <a:r>
                        <a:rPr lang="en-US" sz="1600" b="0" i="0" kern="1200" dirty="0">
                          <a:solidFill>
                            <a:schemeClr val="dk1"/>
                          </a:solidFill>
                          <a:effectLst/>
                          <a:latin typeface="+mn-lt"/>
                          <a:ea typeface="+mn-ea"/>
                          <a:cs typeface="+mn-cs"/>
                        </a:rPr>
                        <a:t> (40 binary columns)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qualitative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0 (absence) or 1 (presence)</a:t>
                      </a:r>
                      <a:endParaRPr lang="en-IN" sz="1600" dirty="0"/>
                    </a:p>
                    <a:p>
                      <a:endParaRPr lang="en-IN" dirty="0"/>
                    </a:p>
                  </a:txBody>
                  <a:tcPr/>
                </a:tc>
                <a:tc>
                  <a:txBody>
                    <a:bodyPr/>
                    <a:lstStyle/>
                    <a:p>
                      <a:r>
                        <a:rPr lang="en-IN" sz="1600" b="0" i="0" kern="1200" dirty="0">
                          <a:solidFill>
                            <a:schemeClr val="dk1"/>
                          </a:solidFill>
                          <a:effectLst/>
                          <a:latin typeface="+mn-lt"/>
                          <a:ea typeface="+mn-ea"/>
                          <a:cs typeface="+mn-cs"/>
                        </a:rPr>
                        <a:t>Soil Type designation</a:t>
                      </a:r>
                      <a:endParaRPr lang="en-IN" sz="1600" dirty="0"/>
                    </a:p>
                  </a:txBody>
                  <a:tcPr/>
                </a:tc>
                <a:extLst>
                  <a:ext uri="{0D108BD9-81ED-4DB2-BD59-A6C34878D82A}">
                    <a16:rowId xmlns:a16="http://schemas.microsoft.com/office/drawing/2014/main" val="989191668"/>
                  </a:ext>
                </a:extLst>
              </a:tr>
              <a:tr h="329394">
                <a:tc>
                  <a:txBody>
                    <a:bodyPr/>
                    <a:lstStyle/>
                    <a:p>
                      <a:r>
                        <a:rPr lang="en-IN" sz="1600" b="0" i="0" kern="1200" dirty="0" err="1">
                          <a:solidFill>
                            <a:schemeClr val="dk1"/>
                          </a:solidFill>
                          <a:effectLst/>
                          <a:latin typeface="+mn-lt"/>
                          <a:ea typeface="+mn-ea"/>
                          <a:cs typeface="+mn-cs"/>
                        </a:rPr>
                        <a:t>Cover_Type</a:t>
                      </a:r>
                      <a:r>
                        <a:rPr lang="en-IN" sz="1600" b="0" i="0" kern="1200" dirty="0">
                          <a:solidFill>
                            <a:schemeClr val="dk1"/>
                          </a:solidFill>
                          <a:effectLst/>
                          <a:latin typeface="+mn-lt"/>
                          <a:ea typeface="+mn-ea"/>
                          <a:cs typeface="+mn-cs"/>
                        </a:rPr>
                        <a:t> (7 types)</a:t>
                      </a:r>
                      <a:endParaRPr lang="en-IN" sz="1600" dirty="0"/>
                    </a:p>
                  </a:txBody>
                  <a:tcPr/>
                </a:tc>
                <a:tc>
                  <a:txBody>
                    <a:bodyPr/>
                    <a:lstStyle/>
                    <a:p>
                      <a:r>
                        <a:rPr lang="en-IN" sz="1600" dirty="0"/>
                        <a:t>integer</a:t>
                      </a:r>
                    </a:p>
                  </a:txBody>
                  <a:tcPr/>
                </a:tc>
                <a:tc>
                  <a:txBody>
                    <a:bodyPr/>
                    <a:lstStyle/>
                    <a:p>
                      <a:r>
                        <a:rPr lang="en-IN" sz="1600" b="0" i="0" kern="1200" dirty="0">
                          <a:solidFill>
                            <a:schemeClr val="dk1"/>
                          </a:solidFill>
                          <a:effectLst/>
                          <a:latin typeface="+mn-lt"/>
                          <a:ea typeface="+mn-ea"/>
                          <a:cs typeface="+mn-cs"/>
                        </a:rPr>
                        <a:t>1 to 7</a:t>
                      </a:r>
                      <a:endParaRPr lang="en-IN" sz="1600" dirty="0"/>
                    </a:p>
                  </a:txBody>
                  <a:tcPr/>
                </a:tc>
                <a:tc>
                  <a:txBody>
                    <a:bodyPr/>
                    <a:lstStyle/>
                    <a:p>
                      <a:r>
                        <a:rPr lang="en-IN" sz="1600" b="0" i="0" kern="1200" dirty="0">
                          <a:solidFill>
                            <a:schemeClr val="dk1"/>
                          </a:solidFill>
                          <a:effectLst/>
                          <a:latin typeface="+mn-lt"/>
                          <a:ea typeface="+mn-ea"/>
                          <a:cs typeface="+mn-cs"/>
                        </a:rPr>
                        <a:t>Forest Cover Type Designation</a:t>
                      </a:r>
                    </a:p>
                  </a:txBody>
                  <a:tcPr/>
                </a:tc>
                <a:extLst>
                  <a:ext uri="{0D108BD9-81ED-4DB2-BD59-A6C34878D82A}">
                    <a16:rowId xmlns:a16="http://schemas.microsoft.com/office/drawing/2014/main" val="2489817793"/>
                  </a:ext>
                </a:extLst>
              </a:tr>
            </a:tbl>
          </a:graphicData>
        </a:graphic>
      </p:graphicFrame>
      <p:sp>
        <p:nvSpPr>
          <p:cNvPr id="3" name="Title 2">
            <a:extLst>
              <a:ext uri="{FF2B5EF4-FFF2-40B4-BE49-F238E27FC236}">
                <a16:creationId xmlns:a16="http://schemas.microsoft.com/office/drawing/2014/main" id="{00212F85-42CA-A676-3C9A-64346DA1946F}"/>
              </a:ext>
            </a:extLst>
          </p:cNvPr>
          <p:cNvSpPr>
            <a:spLocks noGrp="1"/>
          </p:cNvSpPr>
          <p:nvPr>
            <p:ph type="title"/>
          </p:nvPr>
        </p:nvSpPr>
        <p:spPr>
          <a:xfrm>
            <a:off x="952659" y="0"/>
            <a:ext cx="10499463" cy="540774"/>
          </a:xfrm>
        </p:spPr>
        <p:txBody>
          <a:bodyPr>
            <a:noAutofit/>
          </a:bodyPr>
          <a:lstStyle/>
          <a:p>
            <a:pPr algn="ctr"/>
            <a:r>
              <a:rPr lang="en-IN" sz="3600" dirty="0"/>
              <a:t>Feature Description</a:t>
            </a:r>
          </a:p>
        </p:txBody>
      </p:sp>
    </p:spTree>
    <p:extLst>
      <p:ext uri="{BB962C8B-B14F-4D97-AF65-F5344CB8AC3E}">
        <p14:creationId xmlns:p14="http://schemas.microsoft.com/office/powerpoint/2010/main" val="164812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EC657-DBF6-3B62-1A07-0ED0FFC42ED7}"/>
              </a:ext>
            </a:extLst>
          </p:cNvPr>
          <p:cNvSpPr>
            <a:spLocks noGrp="1"/>
          </p:cNvSpPr>
          <p:nvPr>
            <p:ph type="title"/>
          </p:nvPr>
        </p:nvSpPr>
        <p:spPr>
          <a:xfrm>
            <a:off x="569201" y="0"/>
            <a:ext cx="10499463" cy="1054250"/>
          </a:xfrm>
        </p:spPr>
        <p:txBody>
          <a:bodyPr/>
          <a:lstStyle/>
          <a:p>
            <a:pPr algn="ctr"/>
            <a:r>
              <a:rPr lang="en-IN" dirty="0"/>
              <a:t>Correlation plot</a:t>
            </a:r>
          </a:p>
        </p:txBody>
      </p:sp>
      <p:pic>
        <p:nvPicPr>
          <p:cNvPr id="16" name="Content Placeholder 15">
            <a:extLst>
              <a:ext uri="{FF2B5EF4-FFF2-40B4-BE49-F238E27FC236}">
                <a16:creationId xmlns:a16="http://schemas.microsoft.com/office/drawing/2014/main" id="{09E7914B-3430-53B2-4A33-963D2948283A}"/>
              </a:ext>
            </a:extLst>
          </p:cNvPr>
          <p:cNvPicPr>
            <a:picLocks noGrp="1" noChangeAspect="1"/>
          </p:cNvPicPr>
          <p:nvPr>
            <p:ph idx="13"/>
          </p:nvPr>
        </p:nvPicPr>
        <p:blipFill>
          <a:blip r:embed="rId2"/>
          <a:stretch>
            <a:fillRect/>
          </a:stretch>
        </p:blipFill>
        <p:spPr>
          <a:xfrm>
            <a:off x="1956618" y="790447"/>
            <a:ext cx="8652387" cy="5466736"/>
          </a:xfrm>
        </p:spPr>
      </p:pic>
    </p:spTree>
    <p:extLst>
      <p:ext uri="{BB962C8B-B14F-4D97-AF65-F5344CB8AC3E}">
        <p14:creationId xmlns:p14="http://schemas.microsoft.com/office/powerpoint/2010/main" val="358174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0EC8B95-9CF0-9551-DA32-C9FF9300561D}"/>
              </a:ext>
            </a:extLst>
          </p:cNvPr>
          <p:cNvPicPr>
            <a:picLocks noGrp="1" noChangeAspect="1"/>
          </p:cNvPicPr>
          <p:nvPr>
            <p:ph idx="13"/>
          </p:nvPr>
        </p:nvPicPr>
        <p:blipFill>
          <a:blip r:embed="rId2"/>
          <a:stretch>
            <a:fillRect/>
          </a:stretch>
        </p:blipFill>
        <p:spPr>
          <a:xfrm>
            <a:off x="458835" y="1134292"/>
            <a:ext cx="2209800" cy="1524000"/>
          </a:xfrm>
        </p:spPr>
      </p:pic>
      <p:sp>
        <p:nvSpPr>
          <p:cNvPr id="3" name="Title 2">
            <a:extLst>
              <a:ext uri="{FF2B5EF4-FFF2-40B4-BE49-F238E27FC236}">
                <a16:creationId xmlns:a16="http://schemas.microsoft.com/office/drawing/2014/main" id="{792351BF-EFF2-6FCC-AE88-2F69813DFD7E}"/>
              </a:ext>
            </a:extLst>
          </p:cNvPr>
          <p:cNvSpPr>
            <a:spLocks noGrp="1"/>
          </p:cNvSpPr>
          <p:nvPr>
            <p:ph type="title"/>
          </p:nvPr>
        </p:nvSpPr>
        <p:spPr>
          <a:xfrm>
            <a:off x="373552" y="131688"/>
            <a:ext cx="10980247" cy="1126821"/>
          </a:xfrm>
        </p:spPr>
        <p:txBody>
          <a:bodyPr/>
          <a:lstStyle/>
          <a:p>
            <a:r>
              <a:rPr lang="en-US" dirty="0"/>
              <a:t>EDA: </a:t>
            </a:r>
            <a:r>
              <a:rPr lang="en-US"/>
              <a:t>Wilderness Area</a:t>
            </a:r>
          </a:p>
          <a:p>
            <a:endParaRPr lang="en-US" dirty="0"/>
          </a:p>
        </p:txBody>
      </p:sp>
      <p:pic>
        <p:nvPicPr>
          <p:cNvPr id="5" name="Picture 5" descr="A picture containing mountain, sky, outdoor, grass&#10;&#10;Description automatically generated">
            <a:extLst>
              <a:ext uri="{FF2B5EF4-FFF2-40B4-BE49-F238E27FC236}">
                <a16:creationId xmlns:a16="http://schemas.microsoft.com/office/drawing/2014/main" id="{4A1C9E86-55DD-85EE-6B96-EF0BB81A2C2E}"/>
              </a:ext>
            </a:extLst>
          </p:cNvPr>
          <p:cNvPicPr>
            <a:picLocks noChangeAspect="1"/>
          </p:cNvPicPr>
          <p:nvPr/>
        </p:nvPicPr>
        <p:blipFill>
          <a:blip r:embed="rId3"/>
          <a:stretch>
            <a:fillRect/>
          </a:stretch>
        </p:blipFill>
        <p:spPr>
          <a:xfrm>
            <a:off x="3404315" y="1123027"/>
            <a:ext cx="2292439" cy="1533027"/>
          </a:xfrm>
          <a:prstGeom prst="rect">
            <a:avLst/>
          </a:prstGeom>
        </p:spPr>
      </p:pic>
      <p:pic>
        <p:nvPicPr>
          <p:cNvPr id="6" name="Picture 6" descr="A picture containing tree, outdoor, sky, mountain&#10;&#10;Description automatically generated">
            <a:extLst>
              <a:ext uri="{FF2B5EF4-FFF2-40B4-BE49-F238E27FC236}">
                <a16:creationId xmlns:a16="http://schemas.microsoft.com/office/drawing/2014/main" id="{8C20B45C-6FD7-A6C8-C603-F71A11BB2A6D}"/>
              </a:ext>
            </a:extLst>
          </p:cNvPr>
          <p:cNvPicPr>
            <a:picLocks noChangeAspect="1"/>
          </p:cNvPicPr>
          <p:nvPr/>
        </p:nvPicPr>
        <p:blipFill>
          <a:blip r:embed="rId4"/>
          <a:stretch>
            <a:fillRect/>
          </a:stretch>
        </p:blipFill>
        <p:spPr>
          <a:xfrm>
            <a:off x="414066" y="3431184"/>
            <a:ext cx="2281708" cy="1529599"/>
          </a:xfrm>
          <a:prstGeom prst="rect">
            <a:avLst/>
          </a:prstGeom>
        </p:spPr>
      </p:pic>
      <p:pic>
        <p:nvPicPr>
          <p:cNvPr id="7" name="Picture 7" descr="A picture containing mountain, outdoor, sky, nature&#10;&#10;Description automatically generated">
            <a:extLst>
              <a:ext uri="{FF2B5EF4-FFF2-40B4-BE49-F238E27FC236}">
                <a16:creationId xmlns:a16="http://schemas.microsoft.com/office/drawing/2014/main" id="{DE122E70-B081-4752-91E8-169D708BF670}"/>
              </a:ext>
            </a:extLst>
          </p:cNvPr>
          <p:cNvPicPr>
            <a:picLocks noChangeAspect="1"/>
          </p:cNvPicPr>
          <p:nvPr/>
        </p:nvPicPr>
        <p:blipFill>
          <a:blip r:embed="rId5"/>
          <a:stretch>
            <a:fillRect/>
          </a:stretch>
        </p:blipFill>
        <p:spPr>
          <a:xfrm>
            <a:off x="3406194" y="3426924"/>
            <a:ext cx="2288684" cy="1519975"/>
          </a:xfrm>
          <a:prstGeom prst="rect">
            <a:avLst/>
          </a:prstGeom>
        </p:spPr>
      </p:pic>
      <p:sp>
        <p:nvSpPr>
          <p:cNvPr id="8" name="TextBox 7">
            <a:extLst>
              <a:ext uri="{FF2B5EF4-FFF2-40B4-BE49-F238E27FC236}">
                <a16:creationId xmlns:a16="http://schemas.microsoft.com/office/drawing/2014/main" id="{90089D8C-6ED5-93CA-C6B7-0B00E701B499}"/>
              </a:ext>
            </a:extLst>
          </p:cNvPr>
          <p:cNvSpPr txBox="1"/>
          <p:nvPr/>
        </p:nvSpPr>
        <p:spPr>
          <a:xfrm>
            <a:off x="461364" y="2664316"/>
            <a:ext cx="2052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Rawah</a:t>
            </a:r>
            <a:endParaRPr lang="en-US" b="1">
              <a:cs typeface="Calibri" panose="020F0502020204030204"/>
            </a:endParaRPr>
          </a:p>
        </p:txBody>
      </p:sp>
      <p:sp>
        <p:nvSpPr>
          <p:cNvPr id="9" name="TextBox 8">
            <a:extLst>
              <a:ext uri="{FF2B5EF4-FFF2-40B4-BE49-F238E27FC236}">
                <a16:creationId xmlns:a16="http://schemas.microsoft.com/office/drawing/2014/main" id="{54E30240-3397-80F3-22E1-A506AE063859}"/>
              </a:ext>
            </a:extLst>
          </p:cNvPr>
          <p:cNvSpPr txBox="1"/>
          <p:nvPr/>
        </p:nvSpPr>
        <p:spPr>
          <a:xfrm>
            <a:off x="3553444" y="2651539"/>
            <a:ext cx="19989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mn-lt"/>
                <a:cs typeface="+mn-lt"/>
              </a:rPr>
              <a:t>Neota</a:t>
            </a:r>
            <a:endParaRPr lang="en-US" b="1">
              <a:cs typeface="Calibri" panose="020F0502020204030204"/>
            </a:endParaRPr>
          </a:p>
        </p:txBody>
      </p:sp>
      <p:sp>
        <p:nvSpPr>
          <p:cNvPr id="10" name="TextBox 9">
            <a:extLst>
              <a:ext uri="{FF2B5EF4-FFF2-40B4-BE49-F238E27FC236}">
                <a16:creationId xmlns:a16="http://schemas.microsoft.com/office/drawing/2014/main" id="{5D59AD13-7533-2E81-B26A-3FE62A84B1C6}"/>
              </a:ext>
            </a:extLst>
          </p:cNvPr>
          <p:cNvSpPr txBox="1"/>
          <p:nvPr/>
        </p:nvSpPr>
        <p:spPr>
          <a:xfrm>
            <a:off x="427251" y="4925274"/>
            <a:ext cx="2226971" cy="375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Comanche Peak </a:t>
            </a:r>
            <a:endParaRPr lang="en-US" b="1">
              <a:cs typeface="Calibri"/>
            </a:endParaRPr>
          </a:p>
        </p:txBody>
      </p:sp>
      <p:sp>
        <p:nvSpPr>
          <p:cNvPr id="11" name="TextBox 10">
            <a:extLst>
              <a:ext uri="{FF2B5EF4-FFF2-40B4-BE49-F238E27FC236}">
                <a16:creationId xmlns:a16="http://schemas.microsoft.com/office/drawing/2014/main" id="{78D11609-416E-D61D-CDFC-4C2749C63759}"/>
              </a:ext>
            </a:extLst>
          </p:cNvPr>
          <p:cNvSpPr txBox="1"/>
          <p:nvPr/>
        </p:nvSpPr>
        <p:spPr>
          <a:xfrm>
            <a:off x="3485344" y="4931662"/>
            <a:ext cx="2133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Cache la Poudre</a:t>
            </a:r>
            <a:endParaRPr lang="en-US" b="1">
              <a:cs typeface="Calibri" panose="020F0502020204030204"/>
            </a:endParaRPr>
          </a:p>
        </p:txBody>
      </p:sp>
      <p:pic>
        <p:nvPicPr>
          <p:cNvPr id="14" name="Picture 14" descr="Chart, bar chart&#10;&#10;Description automatically generated">
            <a:extLst>
              <a:ext uri="{FF2B5EF4-FFF2-40B4-BE49-F238E27FC236}">
                <a16:creationId xmlns:a16="http://schemas.microsoft.com/office/drawing/2014/main" id="{30E7A72D-8004-598F-5041-BC89115F9FA1}"/>
              </a:ext>
            </a:extLst>
          </p:cNvPr>
          <p:cNvPicPr>
            <a:picLocks noChangeAspect="1"/>
          </p:cNvPicPr>
          <p:nvPr/>
        </p:nvPicPr>
        <p:blipFill>
          <a:blip r:embed="rId6"/>
          <a:stretch>
            <a:fillRect/>
          </a:stretch>
        </p:blipFill>
        <p:spPr>
          <a:xfrm>
            <a:off x="6493329" y="363588"/>
            <a:ext cx="5029200" cy="4933397"/>
          </a:xfrm>
          <a:prstGeom prst="rect">
            <a:avLst/>
          </a:prstGeom>
        </p:spPr>
      </p:pic>
    </p:spTree>
    <p:extLst>
      <p:ext uri="{BB962C8B-B14F-4D97-AF65-F5344CB8AC3E}">
        <p14:creationId xmlns:p14="http://schemas.microsoft.com/office/powerpoint/2010/main" val="421414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E2D0ACE-E894-F1F9-1D13-EB672CFA36CA}"/>
              </a:ext>
            </a:extLst>
          </p:cNvPr>
          <p:cNvGraphicFramePr>
            <a:graphicFrameLocks noGrp="1"/>
          </p:cNvGraphicFramePr>
          <p:nvPr>
            <p:ph idx="13"/>
            <p:extLst>
              <p:ext uri="{D42A27DB-BD31-4B8C-83A1-F6EECF244321}">
                <p14:modId xmlns:p14="http://schemas.microsoft.com/office/powerpoint/2010/main" val="1139637279"/>
              </p:ext>
            </p:extLst>
          </p:nvPr>
        </p:nvGraphicFramePr>
        <p:xfrm>
          <a:off x="362858" y="870856"/>
          <a:ext cx="3657414" cy="2468880"/>
        </p:xfrm>
        <a:graphic>
          <a:graphicData uri="http://schemas.openxmlformats.org/drawingml/2006/table">
            <a:tbl>
              <a:tblPr firstRow="1" bandRow="1">
                <a:tableStyleId>{5C22544A-7EE6-4342-B048-85BDC9FD1C3A}</a:tableStyleId>
              </a:tblPr>
              <a:tblGrid>
                <a:gridCol w="1678921">
                  <a:extLst>
                    <a:ext uri="{9D8B030D-6E8A-4147-A177-3AD203B41FA5}">
                      <a16:colId xmlns:a16="http://schemas.microsoft.com/office/drawing/2014/main" val="3842462765"/>
                    </a:ext>
                  </a:extLst>
                </a:gridCol>
                <a:gridCol w="868744">
                  <a:extLst>
                    <a:ext uri="{9D8B030D-6E8A-4147-A177-3AD203B41FA5}">
                      <a16:colId xmlns:a16="http://schemas.microsoft.com/office/drawing/2014/main" val="204257234"/>
                    </a:ext>
                  </a:extLst>
                </a:gridCol>
                <a:gridCol w="1109749">
                  <a:extLst>
                    <a:ext uri="{9D8B030D-6E8A-4147-A177-3AD203B41FA5}">
                      <a16:colId xmlns:a16="http://schemas.microsoft.com/office/drawing/2014/main" val="2562239933"/>
                    </a:ext>
                  </a:extLst>
                </a:gridCol>
              </a:tblGrid>
              <a:tr h="799876">
                <a:tc>
                  <a:txBody>
                    <a:bodyPr/>
                    <a:lstStyle/>
                    <a:p>
                      <a:r>
                        <a:rPr lang="en-US"/>
                        <a:t>Categorical features</a:t>
                      </a:r>
                    </a:p>
                  </a:txBody>
                  <a:tcPr/>
                </a:tc>
                <a:tc>
                  <a:txBody>
                    <a:bodyPr/>
                    <a:lstStyle/>
                    <a:p>
                      <a:r>
                        <a:rPr lang="en-US"/>
                        <a:t>Number of features</a:t>
                      </a:r>
                    </a:p>
                  </a:txBody>
                  <a:tcPr/>
                </a:tc>
                <a:tc>
                  <a:txBody>
                    <a:bodyPr/>
                    <a:lstStyle/>
                    <a:p>
                      <a:r>
                        <a:rPr lang="en-US"/>
                        <a:t>Encoding Type </a:t>
                      </a:r>
                    </a:p>
                  </a:txBody>
                  <a:tcPr/>
                </a:tc>
                <a:extLst>
                  <a:ext uri="{0D108BD9-81ED-4DB2-BD59-A6C34878D82A}">
                    <a16:rowId xmlns:a16="http://schemas.microsoft.com/office/drawing/2014/main" val="946477653"/>
                  </a:ext>
                </a:extLst>
              </a:tr>
              <a:tr h="553001">
                <a:tc>
                  <a:txBody>
                    <a:bodyPr/>
                    <a:lstStyle/>
                    <a:p>
                      <a:pPr lvl="0">
                        <a:buNone/>
                      </a:pPr>
                      <a:r>
                        <a:rPr lang="en-US" sz="1800" b="1" i="0" u="none" strike="noStrike" noProof="0">
                          <a:solidFill>
                            <a:schemeClr val="tx1"/>
                          </a:solidFill>
                          <a:latin typeface="Calibri"/>
                        </a:rPr>
                        <a:t>Wilderness area</a:t>
                      </a:r>
                    </a:p>
                  </a:txBody>
                  <a:tcPr/>
                </a:tc>
                <a:tc>
                  <a:txBody>
                    <a:bodyPr/>
                    <a:lstStyle/>
                    <a:p>
                      <a:r>
                        <a:rPr lang="en-US"/>
                        <a:t>4</a:t>
                      </a:r>
                    </a:p>
                  </a:txBody>
                  <a:tcPr/>
                </a:tc>
                <a:tc>
                  <a:txBody>
                    <a:bodyPr/>
                    <a:lstStyle/>
                    <a:p>
                      <a:r>
                        <a:rPr lang="en-US"/>
                        <a:t>One hot Encoding</a:t>
                      </a:r>
                    </a:p>
                  </a:txBody>
                  <a:tcPr/>
                </a:tc>
                <a:extLst>
                  <a:ext uri="{0D108BD9-81ED-4DB2-BD59-A6C34878D82A}">
                    <a16:rowId xmlns:a16="http://schemas.microsoft.com/office/drawing/2014/main" val="3185346213"/>
                  </a:ext>
                </a:extLst>
              </a:tr>
              <a:tr h="553001">
                <a:tc>
                  <a:txBody>
                    <a:bodyPr/>
                    <a:lstStyle/>
                    <a:p>
                      <a:r>
                        <a:rPr lang="en-US"/>
                        <a:t>Soil types Categories</a:t>
                      </a:r>
                    </a:p>
                  </a:txBody>
                  <a:tcPr/>
                </a:tc>
                <a:tc>
                  <a:txBody>
                    <a:bodyPr/>
                    <a:lstStyle/>
                    <a:p>
                      <a:r>
                        <a:rPr lang="en-US"/>
                        <a:t>40</a:t>
                      </a:r>
                    </a:p>
                  </a:txBody>
                  <a:tcPr/>
                </a:tc>
                <a:tc>
                  <a:txBody>
                    <a:bodyPr/>
                    <a:lstStyle/>
                    <a:p>
                      <a:pPr lvl="0">
                        <a:buNone/>
                      </a:pPr>
                      <a:r>
                        <a:rPr lang="en-US" sz="1800" b="0" i="0" u="none" strike="noStrike" noProof="0">
                          <a:solidFill>
                            <a:srgbClr val="000000"/>
                          </a:solidFill>
                          <a:latin typeface="Calibri"/>
                        </a:rPr>
                        <a:t>One hot Encoding</a:t>
                      </a:r>
                      <a:endParaRPr lang="en-US"/>
                    </a:p>
                  </a:txBody>
                  <a:tcPr/>
                </a:tc>
                <a:extLst>
                  <a:ext uri="{0D108BD9-81ED-4DB2-BD59-A6C34878D82A}">
                    <a16:rowId xmlns:a16="http://schemas.microsoft.com/office/drawing/2014/main" val="34570191"/>
                  </a:ext>
                </a:extLst>
              </a:tr>
            </a:tbl>
          </a:graphicData>
        </a:graphic>
      </p:graphicFrame>
      <p:sp>
        <p:nvSpPr>
          <p:cNvPr id="3" name="Title 2">
            <a:extLst>
              <a:ext uri="{FF2B5EF4-FFF2-40B4-BE49-F238E27FC236}">
                <a16:creationId xmlns:a16="http://schemas.microsoft.com/office/drawing/2014/main" id="{110C2E8E-C69A-8423-D6C5-B7D448DA3E54}"/>
              </a:ext>
            </a:extLst>
          </p:cNvPr>
          <p:cNvSpPr>
            <a:spLocks noGrp="1"/>
          </p:cNvSpPr>
          <p:nvPr>
            <p:ph type="title"/>
          </p:nvPr>
        </p:nvSpPr>
        <p:spPr>
          <a:xfrm>
            <a:off x="155839" y="-113239"/>
            <a:ext cx="10789747" cy="818393"/>
          </a:xfrm>
        </p:spPr>
        <p:txBody>
          <a:bodyPr>
            <a:normAutofit/>
          </a:bodyPr>
          <a:lstStyle/>
          <a:p>
            <a:r>
              <a:rPr lang="en-US" sz="2800"/>
              <a:t>Feature Engineering on Numerical and Categorical feature</a:t>
            </a:r>
          </a:p>
        </p:txBody>
      </p:sp>
      <p:pic>
        <p:nvPicPr>
          <p:cNvPr id="6" name="Picture 6" descr="Chart, line chart&#10;&#10;Description automatically generated">
            <a:extLst>
              <a:ext uri="{FF2B5EF4-FFF2-40B4-BE49-F238E27FC236}">
                <a16:creationId xmlns:a16="http://schemas.microsoft.com/office/drawing/2014/main" id="{90AF6FDF-E084-8E49-792E-588338FD793D}"/>
              </a:ext>
            </a:extLst>
          </p:cNvPr>
          <p:cNvPicPr>
            <a:picLocks noChangeAspect="1"/>
          </p:cNvPicPr>
          <p:nvPr/>
        </p:nvPicPr>
        <p:blipFill>
          <a:blip r:embed="rId2"/>
          <a:stretch>
            <a:fillRect/>
          </a:stretch>
        </p:blipFill>
        <p:spPr>
          <a:xfrm>
            <a:off x="4760686" y="1004978"/>
            <a:ext cx="3051629" cy="1917973"/>
          </a:xfrm>
          <a:prstGeom prst="rect">
            <a:avLst/>
          </a:prstGeom>
        </p:spPr>
      </p:pic>
      <p:sp>
        <p:nvSpPr>
          <p:cNvPr id="7" name="Arrow: Right 6">
            <a:extLst>
              <a:ext uri="{FF2B5EF4-FFF2-40B4-BE49-F238E27FC236}">
                <a16:creationId xmlns:a16="http://schemas.microsoft.com/office/drawing/2014/main" id="{DE14A3E2-31B5-8E92-DC07-8D6295184B74}"/>
              </a:ext>
            </a:extLst>
          </p:cNvPr>
          <p:cNvSpPr/>
          <p:nvPr/>
        </p:nvSpPr>
        <p:spPr>
          <a:xfrm>
            <a:off x="7728857" y="1639660"/>
            <a:ext cx="689428" cy="326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 line chart, histogram&#10;&#10;Description automatically generated">
            <a:extLst>
              <a:ext uri="{FF2B5EF4-FFF2-40B4-BE49-F238E27FC236}">
                <a16:creationId xmlns:a16="http://schemas.microsoft.com/office/drawing/2014/main" id="{64C02730-C78F-57E9-DD93-AA942A3E4B5D}"/>
              </a:ext>
            </a:extLst>
          </p:cNvPr>
          <p:cNvPicPr>
            <a:picLocks noChangeAspect="1"/>
          </p:cNvPicPr>
          <p:nvPr/>
        </p:nvPicPr>
        <p:blipFill>
          <a:blip r:embed="rId3"/>
          <a:stretch>
            <a:fillRect/>
          </a:stretch>
        </p:blipFill>
        <p:spPr>
          <a:xfrm>
            <a:off x="8543471" y="942854"/>
            <a:ext cx="3223984" cy="1978720"/>
          </a:xfrm>
          <a:prstGeom prst="rect">
            <a:avLst/>
          </a:prstGeom>
        </p:spPr>
      </p:pic>
      <p:pic>
        <p:nvPicPr>
          <p:cNvPr id="9" name="Picture 9" descr="Chart, line chart&#10;&#10;Description automatically generated">
            <a:extLst>
              <a:ext uri="{FF2B5EF4-FFF2-40B4-BE49-F238E27FC236}">
                <a16:creationId xmlns:a16="http://schemas.microsoft.com/office/drawing/2014/main" id="{9DC4AABA-D559-EE5C-EFA3-39DC7C9446D6}"/>
              </a:ext>
            </a:extLst>
          </p:cNvPr>
          <p:cNvPicPr>
            <a:picLocks noChangeAspect="1"/>
          </p:cNvPicPr>
          <p:nvPr/>
        </p:nvPicPr>
        <p:blipFill>
          <a:blip r:embed="rId4"/>
          <a:stretch>
            <a:fillRect/>
          </a:stretch>
        </p:blipFill>
        <p:spPr>
          <a:xfrm>
            <a:off x="4887685" y="3526965"/>
            <a:ext cx="2688771" cy="1917714"/>
          </a:xfrm>
          <a:prstGeom prst="rect">
            <a:avLst/>
          </a:prstGeom>
        </p:spPr>
      </p:pic>
      <p:pic>
        <p:nvPicPr>
          <p:cNvPr id="11" name="Picture 11" descr="Chart, histogram&#10;&#10;Description automatically generated">
            <a:extLst>
              <a:ext uri="{FF2B5EF4-FFF2-40B4-BE49-F238E27FC236}">
                <a16:creationId xmlns:a16="http://schemas.microsoft.com/office/drawing/2014/main" id="{290F76E4-4C1C-6DFA-EF9C-18FB8CADDE0B}"/>
              </a:ext>
            </a:extLst>
          </p:cNvPr>
          <p:cNvPicPr>
            <a:picLocks noChangeAspect="1"/>
          </p:cNvPicPr>
          <p:nvPr/>
        </p:nvPicPr>
        <p:blipFill>
          <a:blip r:embed="rId5"/>
          <a:stretch>
            <a:fillRect/>
          </a:stretch>
        </p:blipFill>
        <p:spPr>
          <a:xfrm>
            <a:off x="8724899" y="3523895"/>
            <a:ext cx="2861128" cy="1969210"/>
          </a:xfrm>
          <a:prstGeom prst="rect">
            <a:avLst/>
          </a:prstGeom>
        </p:spPr>
      </p:pic>
      <p:sp>
        <p:nvSpPr>
          <p:cNvPr id="12" name="Arrow: Right 11">
            <a:extLst>
              <a:ext uri="{FF2B5EF4-FFF2-40B4-BE49-F238E27FC236}">
                <a16:creationId xmlns:a16="http://schemas.microsoft.com/office/drawing/2014/main" id="{6CDF04C2-F566-6FD6-6E88-EA553919692D}"/>
              </a:ext>
            </a:extLst>
          </p:cNvPr>
          <p:cNvSpPr/>
          <p:nvPr/>
        </p:nvSpPr>
        <p:spPr>
          <a:xfrm>
            <a:off x="7810499" y="4324803"/>
            <a:ext cx="689428" cy="326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895450-7050-E339-C4E5-49B52F9C4EE0}"/>
              </a:ext>
            </a:extLst>
          </p:cNvPr>
          <p:cNvSpPr txBox="1"/>
          <p:nvPr/>
        </p:nvSpPr>
        <p:spPr>
          <a:xfrm>
            <a:off x="362857" y="3685268"/>
            <a:ext cx="3809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For other numerical features </a:t>
            </a:r>
            <a:r>
              <a:rPr lang="en-US" err="1">
                <a:ea typeface="Calibri"/>
                <a:cs typeface="Calibri"/>
              </a:rPr>
              <a:t>elevation,slope,horizontal</a:t>
            </a:r>
            <a:r>
              <a:rPr lang="en-US">
                <a:ea typeface="Calibri"/>
                <a:cs typeface="Calibri"/>
              </a:rPr>
              <a:t> and vertical distance to hydrology, we applied standard scaling</a:t>
            </a:r>
            <a:endParaRPr lang="en-US"/>
          </a:p>
        </p:txBody>
      </p:sp>
      <p:sp>
        <p:nvSpPr>
          <p:cNvPr id="14" name="TextBox 13">
            <a:extLst>
              <a:ext uri="{FF2B5EF4-FFF2-40B4-BE49-F238E27FC236}">
                <a16:creationId xmlns:a16="http://schemas.microsoft.com/office/drawing/2014/main" id="{5CE8147A-C154-9BFC-48EF-48FD62818443}"/>
              </a:ext>
            </a:extLst>
          </p:cNvPr>
          <p:cNvSpPr txBox="1"/>
          <p:nvPr/>
        </p:nvSpPr>
        <p:spPr>
          <a:xfrm>
            <a:off x="7574642" y="1068161"/>
            <a:ext cx="12858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Sqrt Transform</a:t>
            </a:r>
            <a:endParaRPr lang="en-US"/>
          </a:p>
        </p:txBody>
      </p:sp>
      <p:sp>
        <p:nvSpPr>
          <p:cNvPr id="15" name="TextBox 14">
            <a:extLst>
              <a:ext uri="{FF2B5EF4-FFF2-40B4-BE49-F238E27FC236}">
                <a16:creationId xmlns:a16="http://schemas.microsoft.com/office/drawing/2014/main" id="{6BFB2C35-ED84-3E86-9FA0-E078A4E75675}"/>
              </a:ext>
            </a:extLst>
          </p:cNvPr>
          <p:cNvSpPr txBox="1"/>
          <p:nvPr/>
        </p:nvSpPr>
        <p:spPr>
          <a:xfrm>
            <a:off x="7644946" y="3682999"/>
            <a:ext cx="11566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Gaussian Mixture</a:t>
            </a:r>
            <a:endParaRPr lang="en-US"/>
          </a:p>
        </p:txBody>
      </p:sp>
      <p:sp>
        <p:nvSpPr>
          <p:cNvPr id="16" name="TextBox 15">
            <a:extLst>
              <a:ext uri="{FF2B5EF4-FFF2-40B4-BE49-F238E27FC236}">
                <a16:creationId xmlns:a16="http://schemas.microsoft.com/office/drawing/2014/main" id="{49D65F1D-5E13-6E4E-E0D9-5A1921693281}"/>
              </a:ext>
            </a:extLst>
          </p:cNvPr>
          <p:cNvSpPr txBox="1"/>
          <p:nvPr/>
        </p:nvSpPr>
        <p:spPr>
          <a:xfrm>
            <a:off x="5873750" y="3152321"/>
            <a:ext cx="49053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Transformation of bimodal feature to normal</a:t>
            </a:r>
            <a:endParaRPr lang="en-US"/>
          </a:p>
        </p:txBody>
      </p:sp>
      <p:sp>
        <p:nvSpPr>
          <p:cNvPr id="17" name="TextBox 16">
            <a:extLst>
              <a:ext uri="{FF2B5EF4-FFF2-40B4-BE49-F238E27FC236}">
                <a16:creationId xmlns:a16="http://schemas.microsoft.com/office/drawing/2014/main" id="{2C1AB6D7-1099-7EF9-27A8-AECA8071DB4A}"/>
              </a:ext>
            </a:extLst>
          </p:cNvPr>
          <p:cNvSpPr txBox="1"/>
          <p:nvPr/>
        </p:nvSpPr>
        <p:spPr>
          <a:xfrm>
            <a:off x="4887685" y="612320"/>
            <a:ext cx="6698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Transformation of right-skewed feature to approximate normal</a:t>
            </a:r>
            <a:endParaRPr lang="en-US" dirty="0"/>
          </a:p>
        </p:txBody>
      </p:sp>
    </p:spTree>
    <p:extLst>
      <p:ext uri="{BB962C8B-B14F-4D97-AF65-F5344CB8AC3E}">
        <p14:creationId xmlns:p14="http://schemas.microsoft.com/office/powerpoint/2010/main" val="2812780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568C039145824681348E71DE22A70C" ma:contentTypeVersion="6" ma:contentTypeDescription="Create a new document." ma:contentTypeScope="" ma:versionID="9c4f9b81caf93cfc211cdc7e123deb8c">
  <xsd:schema xmlns:xsd="http://www.w3.org/2001/XMLSchema" xmlns:xs="http://www.w3.org/2001/XMLSchema" xmlns:p="http://schemas.microsoft.com/office/2006/metadata/properties" xmlns:ns3="723475ff-eff7-4f4f-8291-aa8d6d1deded" xmlns:ns4="ac54cf2f-9611-4706-bbc9-a1459c5f7d35" targetNamespace="http://schemas.microsoft.com/office/2006/metadata/properties" ma:root="true" ma:fieldsID="df5bc4129b87eec09e60ccdd7a1e0d65" ns3:_="" ns4:_="">
    <xsd:import namespace="723475ff-eff7-4f4f-8291-aa8d6d1deded"/>
    <xsd:import namespace="ac54cf2f-9611-4706-bbc9-a1459c5f7d3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3475ff-eff7-4f4f-8291-aa8d6d1ded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54cf2f-9611-4706-bbc9-a1459c5f7d3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23475ff-eff7-4f4f-8291-aa8d6d1deded" xsi:nil="true"/>
  </documentManagement>
</p:properties>
</file>

<file path=customXml/itemProps1.xml><?xml version="1.0" encoding="utf-8"?>
<ds:datastoreItem xmlns:ds="http://schemas.openxmlformats.org/officeDocument/2006/customXml" ds:itemID="{97225E91-0D9A-454E-9C85-C2613BB1BB96}">
  <ds:schemaRefs>
    <ds:schemaRef ds:uri="http://schemas.microsoft.com/sharepoint/v3/contenttype/forms"/>
  </ds:schemaRefs>
</ds:datastoreItem>
</file>

<file path=customXml/itemProps2.xml><?xml version="1.0" encoding="utf-8"?>
<ds:datastoreItem xmlns:ds="http://schemas.openxmlformats.org/officeDocument/2006/customXml" ds:itemID="{A97E8739-F32A-4CF5-BB6F-C102DF7F6D99}">
  <ds:schemaRefs>
    <ds:schemaRef ds:uri="723475ff-eff7-4f4f-8291-aa8d6d1deded"/>
    <ds:schemaRef ds:uri="ac54cf2f-9611-4706-bbc9-a1459c5f7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1F6DB7-E619-4A73-B46E-B1B994FF6F94}">
  <ds:schemaRefs>
    <ds:schemaRef ds:uri="ac54cf2f-9611-4706-bbc9-a1459c5f7d35"/>
    <ds:schemaRef ds:uri="723475ff-eff7-4f4f-8291-aa8d6d1deded"/>
    <ds:schemaRef ds:uri="http://schemas.microsoft.com/office/2006/documentManagement/types"/>
    <ds:schemaRef ds:uri="http://purl.org/dc/dcmitype/"/>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4601</TotalTime>
  <Words>884</Words>
  <Application>Microsoft Office PowerPoint</Application>
  <PresentationFormat>Widescreen</PresentationFormat>
  <Paragraphs>149</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Helvetica Neue</vt:lpstr>
      <vt:lpstr>Times New Roman</vt:lpstr>
      <vt:lpstr>Office Theme</vt:lpstr>
      <vt:lpstr>1_Office Theme</vt:lpstr>
      <vt:lpstr>Forest Cover Prediction</vt:lpstr>
      <vt:lpstr>About forest cover type prediction</vt:lpstr>
      <vt:lpstr>About the dataset</vt:lpstr>
      <vt:lpstr>Dataset Description</vt:lpstr>
      <vt:lpstr>Forest cover types</vt:lpstr>
      <vt:lpstr>Feature Description</vt:lpstr>
      <vt:lpstr>Correlation plot</vt:lpstr>
      <vt:lpstr>EDA: Wilderness Area </vt:lpstr>
      <vt:lpstr>Feature Engineering on Numerical and Categorical feature</vt:lpstr>
      <vt:lpstr>Observations about the soil Features</vt:lpstr>
      <vt:lpstr>Feature Engineering – Soil Orders</vt:lpstr>
      <vt:lpstr>Feature Engineering – Soil Orders </vt:lpstr>
      <vt:lpstr>Feature Engineering – Soil Orders </vt:lpstr>
      <vt:lpstr>Feature selection - Recursive feature elimination</vt:lpstr>
      <vt:lpstr>Principal Component Analysis (PCA)</vt:lpstr>
      <vt:lpstr>EDA: Target class distribution</vt:lpstr>
      <vt:lpstr>Baseline Model – Logistic Regression for Multiclass</vt:lpstr>
      <vt:lpstr>Random Forest classifier</vt:lpstr>
      <vt:lpstr>MLP Classifier</vt:lpstr>
      <vt:lpstr>XGBoost classifier</vt:lpstr>
      <vt:lpstr>Model Comparison after fine-tuning</vt:lpstr>
      <vt:lpstr>Summary and 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Bharadwaj, Akhil Mateti</cp:lastModifiedBy>
  <cp:revision>22</cp:revision>
  <dcterms:created xsi:type="dcterms:W3CDTF">2020-03-10T16:22:03Z</dcterms:created>
  <dcterms:modified xsi:type="dcterms:W3CDTF">2023-05-01T20:08:27Z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0x01010033568C039145824681348E71DE22A70C</vt:lpwstr>
  </property>
</Properties>
</file>